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0" r:id="rId3"/>
  </p:sldMasterIdLst>
  <p:notesMasterIdLst>
    <p:notesMasterId r:id="rId25"/>
  </p:notesMasterIdLst>
  <p:sldIdLst>
    <p:sldId id="256" r:id="rId4"/>
    <p:sldId id="278" r:id="rId5"/>
    <p:sldId id="280" r:id="rId6"/>
    <p:sldId id="313" r:id="rId7"/>
    <p:sldId id="308" r:id="rId8"/>
    <p:sldId id="309" r:id="rId9"/>
    <p:sldId id="311" r:id="rId10"/>
    <p:sldId id="310" r:id="rId11"/>
    <p:sldId id="312" r:id="rId12"/>
    <p:sldId id="284" r:id="rId13"/>
    <p:sldId id="283" r:id="rId14"/>
    <p:sldId id="285" r:id="rId15"/>
    <p:sldId id="286" r:id="rId16"/>
    <p:sldId id="263" r:id="rId17"/>
    <p:sldId id="315" r:id="rId18"/>
    <p:sldId id="316" r:id="rId19"/>
    <p:sldId id="317" r:id="rId20"/>
    <p:sldId id="318" r:id="rId21"/>
    <p:sldId id="314" r:id="rId22"/>
    <p:sldId id="319" r:id="rId23"/>
    <p:sldId id="320" r:id="rId24"/>
  </p:sldIdLst>
  <p:sldSz cx="9144000" cy="6858000" type="screen4x3"/>
  <p:notesSz cx="6858000" cy="9144000"/>
  <p:custDataLst>
    <p:tags r:id="rId26"/>
  </p:custDataLst>
  <p:defaultTextStyle>
    <a:defPPr>
      <a:defRPr lang="en-US"/>
    </a:defPPr>
    <a:lvl1pPr algn="l" rtl="0" fontAlgn="base">
      <a:spcBef>
        <a:spcPct val="0"/>
      </a:spcBef>
      <a:spcAft>
        <a:spcPct val="0"/>
      </a:spcAft>
      <a:defRPr sz="2400" b="1" kern="1200">
        <a:solidFill>
          <a:schemeClr val="tx1"/>
        </a:solidFill>
        <a:latin typeface="Comic Sans MS" pitchFamily="66" charset="0"/>
        <a:ea typeface="+mn-ea"/>
        <a:cs typeface="+mn-cs"/>
      </a:defRPr>
    </a:lvl1pPr>
    <a:lvl2pPr marL="457200" algn="l" rtl="0" fontAlgn="base">
      <a:spcBef>
        <a:spcPct val="0"/>
      </a:spcBef>
      <a:spcAft>
        <a:spcPct val="0"/>
      </a:spcAft>
      <a:defRPr sz="2400" b="1" kern="1200">
        <a:solidFill>
          <a:schemeClr val="tx1"/>
        </a:solidFill>
        <a:latin typeface="Comic Sans MS" pitchFamily="66" charset="0"/>
        <a:ea typeface="+mn-ea"/>
        <a:cs typeface="+mn-cs"/>
      </a:defRPr>
    </a:lvl2pPr>
    <a:lvl3pPr marL="914400" algn="l" rtl="0" fontAlgn="base">
      <a:spcBef>
        <a:spcPct val="0"/>
      </a:spcBef>
      <a:spcAft>
        <a:spcPct val="0"/>
      </a:spcAft>
      <a:defRPr sz="2400" b="1" kern="1200">
        <a:solidFill>
          <a:schemeClr val="tx1"/>
        </a:solidFill>
        <a:latin typeface="Comic Sans MS" pitchFamily="66" charset="0"/>
        <a:ea typeface="+mn-ea"/>
        <a:cs typeface="+mn-cs"/>
      </a:defRPr>
    </a:lvl3pPr>
    <a:lvl4pPr marL="1371600" algn="l" rtl="0" fontAlgn="base">
      <a:spcBef>
        <a:spcPct val="0"/>
      </a:spcBef>
      <a:spcAft>
        <a:spcPct val="0"/>
      </a:spcAft>
      <a:defRPr sz="2400" b="1" kern="1200">
        <a:solidFill>
          <a:schemeClr val="tx1"/>
        </a:solidFill>
        <a:latin typeface="Comic Sans MS" pitchFamily="66" charset="0"/>
        <a:ea typeface="+mn-ea"/>
        <a:cs typeface="+mn-cs"/>
      </a:defRPr>
    </a:lvl4pPr>
    <a:lvl5pPr marL="1828800" algn="l" rtl="0" fontAlgn="base">
      <a:spcBef>
        <a:spcPct val="0"/>
      </a:spcBef>
      <a:spcAft>
        <a:spcPct val="0"/>
      </a:spcAft>
      <a:defRPr sz="2400" b="1" kern="1200">
        <a:solidFill>
          <a:schemeClr val="tx1"/>
        </a:solidFill>
        <a:latin typeface="Comic Sans MS" pitchFamily="66" charset="0"/>
        <a:ea typeface="+mn-ea"/>
        <a:cs typeface="+mn-cs"/>
      </a:defRPr>
    </a:lvl5pPr>
    <a:lvl6pPr marL="2286000" algn="l" defTabSz="914400" rtl="0" eaLnBrk="1" latinLnBrk="0" hangingPunct="1">
      <a:defRPr sz="2400" b="1" kern="1200">
        <a:solidFill>
          <a:schemeClr val="tx1"/>
        </a:solidFill>
        <a:latin typeface="Comic Sans MS" pitchFamily="66" charset="0"/>
        <a:ea typeface="+mn-ea"/>
        <a:cs typeface="+mn-cs"/>
      </a:defRPr>
    </a:lvl6pPr>
    <a:lvl7pPr marL="2743200" algn="l" defTabSz="914400" rtl="0" eaLnBrk="1" latinLnBrk="0" hangingPunct="1">
      <a:defRPr sz="2400" b="1" kern="1200">
        <a:solidFill>
          <a:schemeClr val="tx1"/>
        </a:solidFill>
        <a:latin typeface="Comic Sans MS" pitchFamily="66" charset="0"/>
        <a:ea typeface="+mn-ea"/>
        <a:cs typeface="+mn-cs"/>
      </a:defRPr>
    </a:lvl7pPr>
    <a:lvl8pPr marL="3200400" algn="l" defTabSz="914400" rtl="0" eaLnBrk="1" latinLnBrk="0" hangingPunct="1">
      <a:defRPr sz="2400" b="1" kern="1200">
        <a:solidFill>
          <a:schemeClr val="tx1"/>
        </a:solidFill>
        <a:latin typeface="Comic Sans MS" pitchFamily="66" charset="0"/>
        <a:ea typeface="+mn-ea"/>
        <a:cs typeface="+mn-cs"/>
      </a:defRPr>
    </a:lvl8pPr>
    <a:lvl9pPr marL="3657600" algn="l" defTabSz="914400" rtl="0" eaLnBrk="1" latinLnBrk="0" hangingPunct="1">
      <a:defRPr sz="2400" b="1"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FFCC"/>
    <a:srgbClr val="FFE6CD"/>
    <a:srgbClr val="F5FB03"/>
    <a:srgbClr val="5F5F5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pitchFamily="34" charset="0"/>
              </a:defRPr>
            </a:lvl1pPr>
          </a:lstStyle>
          <a:p>
            <a:endParaRPr lang="en-US"/>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pitchFamily="34" charset="0"/>
              </a:defRPr>
            </a:lvl1pPr>
          </a:lstStyle>
          <a:p>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pitchFamily="34" charset="0"/>
              </a:defRPr>
            </a:lvl1pPr>
          </a:lstStyle>
          <a:p>
            <a:endParaRPr lang="en-US"/>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pitchFamily="34" charset="0"/>
              </a:defRPr>
            </a:lvl1pPr>
          </a:lstStyle>
          <a:p>
            <a:fld id="{BB089F70-A912-4E5E-969E-3CD59E6D4E9B}" type="slidenum">
              <a:rPr lang="en-US"/>
              <a:pPr/>
              <a:t>‹№›</a:t>
            </a:fld>
            <a:endParaRPr lang="en-US"/>
          </a:p>
        </p:txBody>
      </p:sp>
    </p:spTree>
    <p:extLst>
      <p:ext uri="{BB962C8B-B14F-4D97-AF65-F5344CB8AC3E}">
        <p14:creationId xmlns:p14="http://schemas.microsoft.com/office/powerpoint/2010/main" val="13686865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Solids</a:t>
            </a:r>
          </a:p>
          <a:p>
            <a:r>
              <a:rPr lang="en-US" smtClean="0"/>
              <a:t>Image:Wikimedia Commons User Alchemistry-hp</a:t>
            </a:r>
          </a:p>
          <a:p>
            <a:endParaRPr lang="en-US" dirty="0"/>
          </a:p>
        </p:txBody>
      </p:sp>
      <p:sp>
        <p:nvSpPr>
          <p:cNvPr id="4" name="Slide Number Placeholder 3"/>
          <p:cNvSpPr>
            <a:spLocks noGrp="1"/>
          </p:cNvSpPr>
          <p:nvPr>
            <p:ph type="sldNum" sz="quarter" idx="10"/>
          </p:nvPr>
        </p:nvSpPr>
        <p:spPr/>
        <p:txBody>
          <a:bodyPr/>
          <a:lstStyle/>
          <a:p>
            <a:r>
              <a:rPr lang="en-US" smtClean="0"/>
              <a:t>Solids</a:t>
            </a:r>
          </a:p>
          <a:p>
            <a:r>
              <a:rPr lang="en-US" smtClean="0"/>
              <a:t>Image:Wikimedia Commons User Alchemistry-hp</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Closest Packing: Single Layer</a:t>
            </a:r>
          </a:p>
          <a:p>
            <a:r>
              <a:rPr lang="en-US" smtClean="0"/>
              <a:t>Photographer : Thierry Dugnolle</a:t>
            </a:r>
          </a:p>
          <a:p>
            <a:endParaRPr lang="uk-UA"/>
          </a:p>
        </p:txBody>
      </p:sp>
      <p:sp>
        <p:nvSpPr>
          <p:cNvPr id="4" name="Місце для номера слайда 3"/>
          <p:cNvSpPr>
            <a:spLocks noGrp="1"/>
          </p:cNvSpPr>
          <p:nvPr>
            <p:ph type="sldNum" sz="quarter" idx="10"/>
          </p:nvPr>
        </p:nvSpPr>
        <p:spPr/>
        <p:txBody>
          <a:bodyPr/>
          <a:lstStyle/>
          <a:p>
            <a:r>
              <a:rPr lang="en-US" smtClean="0"/>
              <a:t>Closest Packing: Single Layer</a:t>
            </a:r>
          </a:p>
          <a:p>
            <a:r>
              <a:rPr lang="en-US" smtClean="0"/>
              <a:t>Photographer : Thierry Dugnolle</a:t>
            </a:r>
          </a:p>
          <a:p>
            <a:endParaRPr lang="en-US"/>
          </a:p>
        </p:txBody>
      </p:sp>
    </p:spTree>
    <p:extLst>
      <p:ext uri="{BB962C8B-B14F-4D97-AF65-F5344CB8AC3E}">
        <p14:creationId xmlns:p14="http://schemas.microsoft.com/office/powerpoint/2010/main" val="3126751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Closest Packing: </a:t>
            </a:r>
            <a:br>
              <a:rPr lang="en-US" smtClean="0"/>
            </a:br>
            <a:r>
              <a:rPr lang="en-US" smtClean="0"/>
              <a:t>Multiple</a:t>
            </a:r>
            <a:br>
              <a:rPr lang="en-US" smtClean="0"/>
            </a:br>
            <a:r>
              <a:rPr lang="en-US" smtClean="0"/>
              <a:t>Layers</a:t>
            </a:r>
          </a:p>
          <a:p>
            <a:r>
              <a:rPr lang="en-US" smtClean="0"/>
              <a:t>Model:  Packing uniform, hard spheres to best use available space.  This is called closest packing.  Each atom has 12 nearest neighbors.</a:t>
            </a:r>
          </a:p>
          <a:p>
            <a:endParaRPr lang="en-US"/>
          </a:p>
        </p:txBody>
      </p:sp>
      <p:sp>
        <p:nvSpPr>
          <p:cNvPr id="43010" name="Rectangle 2"/>
          <p:cNvSpPr>
            <a:spLocks noGrp="1" noRot="1" noChangeAspect="1" noChangeArrowheads="1" noTextEdit="1"/>
          </p:cNvSpPr>
          <p:nvPr>
            <p:ph type="sldImg"/>
          </p:nvPr>
        </p:nvSpPr>
        <p:spPr>
          <a:xfrm>
            <a:off x="1150938" y="692150"/>
            <a:ext cx="4556125" cy="3416300"/>
          </a:xfrm>
          <a:ln/>
        </p:spPr>
      </p:sp>
      <p:sp>
        <p:nvSpPr>
          <p:cNvPr id="43011" name="Rectangle 3"/>
          <p:cNvSpPr>
            <a:spLocks noGrp="1" noChangeArrowheads="1"/>
          </p:cNvSpPr>
          <p:nvPr>
            <p:ph type="body" idx="1"/>
          </p:nvPr>
        </p:nvSpPr>
        <p:spPr>
          <a:xfrm>
            <a:off x="914400" y="4343400"/>
            <a:ext cx="5029200" cy="4114800"/>
          </a:xfrm>
        </p:spPr>
        <p:txBody>
          <a:bodyPr/>
          <a:lstStyle/>
          <a:p>
            <a:r>
              <a:rPr lang="en-US" smtClean="0"/>
              <a:t>Closest Packing: </a:t>
            </a:r>
            <a:br>
              <a:rPr lang="en-US" smtClean="0"/>
            </a:br>
            <a:r>
              <a:rPr lang="en-US" smtClean="0"/>
              <a:t>Multiple</a:t>
            </a:r>
            <a:br>
              <a:rPr lang="en-US" smtClean="0"/>
            </a:br>
            <a:r>
              <a:rPr lang="en-US" smtClean="0"/>
              <a:t>Layers</a:t>
            </a:r>
          </a:p>
          <a:p>
            <a:r>
              <a:rPr lang="en-US" smtClean="0"/>
              <a:t>Model:  Packing uniform, hard spheres to best use available space.  This is called closest packing.  Each atom has 12 nearest neighbors.</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Metal Alloys</a:t>
            </a:r>
          </a:p>
          <a:p>
            <a:r>
              <a:rPr lang="en-US" smtClean="0"/>
              <a:t>Substitutional Alloy:  some metal atoms replaced by others of similar size.</a:t>
            </a:r>
          </a:p>
          <a:p>
            <a:r>
              <a:rPr lang="en-US" smtClean="0"/>
              <a:t>brass = Cu/Zn</a:t>
            </a:r>
          </a:p>
          <a:p>
            <a:endParaRPr lang="en-US" smtClean="0"/>
          </a:p>
          <a:p>
            <a:endParaRPr lang="en-US"/>
          </a:p>
        </p:txBody>
      </p:sp>
      <p:sp>
        <p:nvSpPr>
          <p:cNvPr id="46082" name="Rectangle 2"/>
          <p:cNvSpPr>
            <a:spLocks noGrp="1" noRot="1" noChangeAspect="1" noChangeArrowheads="1" noTextEdit="1"/>
          </p:cNvSpPr>
          <p:nvPr>
            <p:ph type="sldImg"/>
          </p:nvPr>
        </p:nvSpPr>
        <p:spPr>
          <a:xfrm>
            <a:off x="1150938" y="692150"/>
            <a:ext cx="4556125" cy="3416300"/>
          </a:xfrm>
          <a:ln/>
        </p:spPr>
      </p:sp>
      <p:sp>
        <p:nvSpPr>
          <p:cNvPr id="46083" name="Rectangle 3"/>
          <p:cNvSpPr>
            <a:spLocks noGrp="1" noChangeArrowheads="1"/>
          </p:cNvSpPr>
          <p:nvPr>
            <p:ph type="body" idx="1"/>
          </p:nvPr>
        </p:nvSpPr>
        <p:spPr>
          <a:xfrm>
            <a:off x="914400" y="4343400"/>
            <a:ext cx="5029200" cy="4114800"/>
          </a:xfrm>
        </p:spPr>
        <p:txBody>
          <a:bodyPr/>
          <a:lstStyle/>
          <a:p>
            <a:r>
              <a:rPr lang="en-US" smtClean="0"/>
              <a:t>Metal Alloys</a:t>
            </a:r>
          </a:p>
          <a:p>
            <a:r>
              <a:rPr lang="en-US" smtClean="0"/>
              <a:t>Substitutional Alloy:  some metal atoms replaced by others of similar size.</a:t>
            </a:r>
          </a:p>
          <a:p>
            <a:r>
              <a:rPr lang="en-US" smtClean="0"/>
              <a:t>brass = Cu/Zn</a:t>
            </a:r>
          </a:p>
          <a:p>
            <a:endParaRPr lang="en-US" smtClean="0"/>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Metal Alloys</a:t>
            </a:r>
            <a:br>
              <a:rPr lang="en-US" smtClean="0"/>
            </a:br>
            <a:r>
              <a:rPr lang="en-US" smtClean="0"/>
              <a:t>(continued)</a:t>
            </a:r>
          </a:p>
          <a:p>
            <a:r>
              <a:rPr lang="en-US" smtClean="0"/>
              <a:t>Interstitial Alloy:  Interstices (holes) in closest packed metal structure are occupied by small atoms.</a:t>
            </a:r>
          </a:p>
          <a:p>
            <a:endParaRPr lang="en-US" smtClean="0"/>
          </a:p>
          <a:p>
            <a:r>
              <a:rPr lang="en-US" smtClean="0"/>
              <a:t>steel = iron + carbon</a:t>
            </a:r>
          </a:p>
          <a:p>
            <a:endParaRPr lang="en-US" smtClean="0"/>
          </a:p>
          <a:p>
            <a:endParaRPr lang="en-US"/>
          </a:p>
        </p:txBody>
      </p:sp>
      <p:sp>
        <p:nvSpPr>
          <p:cNvPr id="48130" name="Rectangle 2"/>
          <p:cNvSpPr>
            <a:spLocks noGrp="1" noRot="1" noChangeAspect="1" noChangeArrowheads="1" noTextEdit="1"/>
          </p:cNvSpPr>
          <p:nvPr>
            <p:ph type="sldImg"/>
          </p:nvPr>
        </p:nvSpPr>
        <p:spPr>
          <a:xfrm>
            <a:off x="1150938" y="692150"/>
            <a:ext cx="4556125" cy="3416300"/>
          </a:xfrm>
          <a:ln/>
        </p:spPr>
      </p:sp>
      <p:sp>
        <p:nvSpPr>
          <p:cNvPr id="48131" name="Rectangle 3"/>
          <p:cNvSpPr>
            <a:spLocks noGrp="1" noChangeArrowheads="1"/>
          </p:cNvSpPr>
          <p:nvPr>
            <p:ph type="body" idx="1"/>
          </p:nvPr>
        </p:nvSpPr>
        <p:spPr>
          <a:xfrm>
            <a:off x="914400" y="4343400"/>
            <a:ext cx="5029200" cy="4114800"/>
          </a:xfrm>
        </p:spPr>
        <p:txBody>
          <a:bodyPr/>
          <a:lstStyle/>
          <a:p>
            <a:r>
              <a:rPr lang="en-US" smtClean="0"/>
              <a:t>Metal Alloys</a:t>
            </a:r>
            <a:br>
              <a:rPr lang="en-US" smtClean="0"/>
            </a:br>
            <a:r>
              <a:rPr lang="en-US" smtClean="0"/>
              <a:t>(continued)</a:t>
            </a:r>
          </a:p>
          <a:p>
            <a:r>
              <a:rPr lang="en-US" smtClean="0"/>
              <a:t>Interstitial Alloy:  Interstices (holes) in closest packed metal structure are occupied by small atoms.</a:t>
            </a:r>
          </a:p>
          <a:p>
            <a:endParaRPr lang="en-US" smtClean="0"/>
          </a:p>
          <a:p>
            <a:r>
              <a:rPr lang="en-US" smtClean="0"/>
              <a:t>steel = iron + carbon</a:t>
            </a:r>
          </a:p>
          <a:p>
            <a:endParaRPr lang="en-US" smtClean="0"/>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Network Atomic Solids</a:t>
            </a:r>
          </a:p>
          <a:p>
            <a:r>
              <a:rPr lang="en-US" smtClean="0"/>
              <a:t>Some covalently bonded substances DO NOT form discrete molecules.</a:t>
            </a:r>
          </a:p>
          <a:p>
            <a:r>
              <a:rPr lang="en-US" smtClean="0"/>
              <a:t>Diamond, a network of covalently bonded carbon atoms</a:t>
            </a:r>
          </a:p>
          <a:p>
            <a:r>
              <a:rPr lang="en-US" smtClean="0"/>
              <a:t>Graphite, a network of covalently bonded carbon atoms</a:t>
            </a:r>
          </a:p>
          <a:p>
            <a:endParaRPr lang="uk-UA"/>
          </a:p>
        </p:txBody>
      </p:sp>
      <p:sp>
        <p:nvSpPr>
          <p:cNvPr id="4" name="Місце для номера слайда 3"/>
          <p:cNvSpPr>
            <a:spLocks noGrp="1"/>
          </p:cNvSpPr>
          <p:nvPr>
            <p:ph type="sldNum" sz="quarter" idx="10"/>
          </p:nvPr>
        </p:nvSpPr>
        <p:spPr/>
        <p:txBody>
          <a:bodyPr/>
          <a:lstStyle/>
          <a:p>
            <a:r>
              <a:rPr lang="en-US" smtClean="0"/>
              <a:t>Network Atomic Solids</a:t>
            </a:r>
          </a:p>
          <a:p>
            <a:r>
              <a:rPr lang="en-US" smtClean="0"/>
              <a:t>Some covalently bonded substances DO NOT form discrete molecules.</a:t>
            </a:r>
          </a:p>
          <a:p>
            <a:r>
              <a:rPr lang="en-US" smtClean="0"/>
              <a:t>Diamond, a network of covalently bonded carbon atoms</a:t>
            </a:r>
          </a:p>
          <a:p>
            <a:r>
              <a:rPr lang="en-US" smtClean="0"/>
              <a:t>Graphite, a network of covalently bonded carbon atoms</a:t>
            </a:r>
          </a:p>
          <a:p>
            <a:endParaRPr lang="en-US"/>
          </a:p>
        </p:txBody>
      </p:sp>
    </p:spTree>
    <p:extLst>
      <p:ext uri="{BB962C8B-B14F-4D97-AF65-F5344CB8AC3E}">
        <p14:creationId xmlns:p14="http://schemas.microsoft.com/office/powerpoint/2010/main" val="531738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Graphene</a:t>
            </a:r>
          </a:p>
          <a:p>
            <a:r>
              <a:rPr lang="en-US" smtClean="0"/>
              <a:t>Graphene can be described as a one-atom thick layer of graphite.</a:t>
            </a:r>
          </a:p>
          <a:p>
            <a:r>
              <a:rPr lang="en-US" smtClean="0"/>
              <a:t>Source: Wikipedia</a:t>
            </a:r>
          </a:p>
          <a:p>
            <a:r>
              <a:rPr lang="en-US" smtClean="0"/>
              <a:t>High-quality graphene is strong, light, nearly transparent and an excellent conductor of heat and electricity. </a:t>
            </a:r>
          </a:p>
          <a:p>
            <a:r>
              <a:rPr lang="en-US" smtClean="0"/>
              <a:t>Andre Geim and Konstantin Novoselov at the University of Manchester won the Nobel Prize in Physics in 2010 "for groundbreaking experiments regarding the two-dimensional material graphene"</a:t>
            </a:r>
          </a:p>
          <a:p>
            <a:endParaRPr lang="uk-UA"/>
          </a:p>
        </p:txBody>
      </p:sp>
      <p:sp>
        <p:nvSpPr>
          <p:cNvPr id="4" name="Місце для номера слайда 3"/>
          <p:cNvSpPr>
            <a:spLocks noGrp="1"/>
          </p:cNvSpPr>
          <p:nvPr>
            <p:ph type="sldNum" sz="quarter" idx="10"/>
          </p:nvPr>
        </p:nvSpPr>
        <p:spPr/>
        <p:txBody>
          <a:bodyPr/>
          <a:lstStyle/>
          <a:p>
            <a:r>
              <a:rPr lang="en-US" smtClean="0"/>
              <a:t>Graphene</a:t>
            </a:r>
          </a:p>
          <a:p>
            <a:r>
              <a:rPr lang="en-US" smtClean="0"/>
              <a:t>Graphene can be described as a one-atom thick layer of graphite.</a:t>
            </a:r>
          </a:p>
          <a:p>
            <a:r>
              <a:rPr lang="en-US" smtClean="0"/>
              <a:t>Source: Wikipedia</a:t>
            </a:r>
          </a:p>
          <a:p>
            <a:r>
              <a:rPr lang="en-US" smtClean="0"/>
              <a:t>High-quality graphene is strong, light, nearly transparent and an excellent conductor of heat and electricity. </a:t>
            </a:r>
          </a:p>
          <a:p>
            <a:r>
              <a:rPr lang="en-US" smtClean="0"/>
              <a:t>Andre Geim and Konstantin Novoselov at the University of Manchester won the Nobel Prize in Physics in 2010 "for groundbreaking experiments regarding the two-dimensional material graphene"</a:t>
            </a:r>
          </a:p>
          <a:p>
            <a:endParaRPr lang="en-US"/>
          </a:p>
        </p:txBody>
      </p:sp>
    </p:spTree>
    <p:extLst>
      <p:ext uri="{BB962C8B-B14F-4D97-AF65-F5344CB8AC3E}">
        <p14:creationId xmlns:p14="http://schemas.microsoft.com/office/powerpoint/2010/main" val="3156996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Semiconductors</a:t>
            </a:r>
          </a:p>
          <a:p>
            <a:r>
              <a:rPr lang="en-US" smtClean="0"/>
              <a:t>Pure silicon is structurally the same as diamond, but is a semiconductor rather than an insulator.</a:t>
            </a:r>
          </a:p>
          <a:p>
            <a:endParaRPr lang="en-US" smtClean="0"/>
          </a:p>
          <a:p>
            <a:r>
              <a:rPr lang="en-US" smtClean="0"/>
              <a:t> The conductivity increases at higher temperature.</a:t>
            </a:r>
          </a:p>
          <a:p>
            <a:r>
              <a:rPr lang="en-US" smtClean="0"/>
              <a:t> Conductivity of silicon can be improved by doping with other elements.</a:t>
            </a:r>
          </a:p>
          <a:p>
            <a:endParaRPr lang="uk-UA"/>
          </a:p>
        </p:txBody>
      </p:sp>
      <p:sp>
        <p:nvSpPr>
          <p:cNvPr id="4" name="Місце для номера слайда 3"/>
          <p:cNvSpPr>
            <a:spLocks noGrp="1"/>
          </p:cNvSpPr>
          <p:nvPr>
            <p:ph type="sldNum" sz="quarter" idx="10"/>
          </p:nvPr>
        </p:nvSpPr>
        <p:spPr/>
        <p:txBody>
          <a:bodyPr/>
          <a:lstStyle/>
          <a:p>
            <a:r>
              <a:rPr lang="en-US" smtClean="0"/>
              <a:t>Semiconductors</a:t>
            </a:r>
          </a:p>
          <a:p>
            <a:r>
              <a:rPr lang="en-US" smtClean="0"/>
              <a:t>Pure silicon is structurally the same as diamond, but is a semiconductor rather than an insulator.</a:t>
            </a:r>
          </a:p>
          <a:p>
            <a:endParaRPr lang="en-US" smtClean="0"/>
          </a:p>
          <a:p>
            <a:r>
              <a:rPr lang="en-US" smtClean="0"/>
              <a:t> The conductivity increases at higher temperature.</a:t>
            </a:r>
          </a:p>
          <a:p>
            <a:r>
              <a:rPr lang="en-US" smtClean="0"/>
              <a:t> Conductivity of silicon can be improved by doping with other elements.</a:t>
            </a:r>
          </a:p>
          <a:p>
            <a:endParaRPr lang="en-US"/>
          </a:p>
        </p:txBody>
      </p:sp>
    </p:spTree>
    <p:extLst>
      <p:ext uri="{BB962C8B-B14F-4D97-AF65-F5344CB8AC3E}">
        <p14:creationId xmlns:p14="http://schemas.microsoft.com/office/powerpoint/2010/main" val="3310171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n-type Semiconductors</a:t>
            </a:r>
          </a:p>
          <a:p>
            <a:r>
              <a:rPr lang="en-US" smtClean="0"/>
              <a:t>Substances whose conductivity is increased by doping with atoms having more valence electrons than the host crystal. Here, silicon (4 valence e-’s) is doped with phosphorus (5 valence e-’s). </a:t>
            </a:r>
          </a:p>
          <a:p>
            <a:endParaRPr lang="uk-UA"/>
          </a:p>
        </p:txBody>
      </p:sp>
      <p:sp>
        <p:nvSpPr>
          <p:cNvPr id="4" name="Місце для номера слайда 3"/>
          <p:cNvSpPr>
            <a:spLocks noGrp="1"/>
          </p:cNvSpPr>
          <p:nvPr>
            <p:ph type="sldNum" sz="quarter" idx="10"/>
          </p:nvPr>
        </p:nvSpPr>
        <p:spPr/>
        <p:txBody>
          <a:bodyPr/>
          <a:lstStyle/>
          <a:p>
            <a:r>
              <a:rPr lang="en-US" smtClean="0"/>
              <a:t>n-type Semiconductors</a:t>
            </a:r>
          </a:p>
          <a:p>
            <a:r>
              <a:rPr lang="en-US" smtClean="0"/>
              <a:t>Substances whose conductivity is increased by doping with atoms having more valence electrons than the host crystal. Here, silicon (4 valence e-’s) is doped with phosphorus (5 valence e-’s). </a:t>
            </a:r>
          </a:p>
          <a:p>
            <a:endParaRPr lang="en-US"/>
          </a:p>
        </p:txBody>
      </p:sp>
    </p:spTree>
    <p:extLst>
      <p:ext uri="{BB962C8B-B14F-4D97-AF65-F5344CB8AC3E}">
        <p14:creationId xmlns:p14="http://schemas.microsoft.com/office/powerpoint/2010/main" val="4052914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p-type Semiconductors</a:t>
            </a:r>
          </a:p>
          <a:p>
            <a:r>
              <a:rPr lang="en-US" smtClean="0"/>
              <a:t>Substances whose conductivity is increased by doping with atoms having fewer valence electrons than the host crystal. Here, silicon (4 valence e-’s) is doped with aluminum (3 valence e-’s). </a:t>
            </a:r>
          </a:p>
          <a:p>
            <a:endParaRPr lang="uk-UA"/>
          </a:p>
        </p:txBody>
      </p:sp>
      <p:sp>
        <p:nvSpPr>
          <p:cNvPr id="4" name="Місце для номера слайда 3"/>
          <p:cNvSpPr>
            <a:spLocks noGrp="1"/>
          </p:cNvSpPr>
          <p:nvPr>
            <p:ph type="sldNum" sz="quarter" idx="10"/>
          </p:nvPr>
        </p:nvSpPr>
        <p:spPr/>
        <p:txBody>
          <a:bodyPr/>
          <a:lstStyle/>
          <a:p>
            <a:r>
              <a:rPr lang="en-US" smtClean="0"/>
              <a:t>p-type Semiconductors</a:t>
            </a:r>
          </a:p>
          <a:p>
            <a:r>
              <a:rPr lang="en-US" smtClean="0"/>
              <a:t>Substances whose conductivity is increased by doping with atoms having fewer valence electrons than the host crystal. Here, silicon (4 valence e-’s) is doped with aluminum (3 valence e-’s). </a:t>
            </a:r>
          </a:p>
          <a:p>
            <a:endParaRPr lang="en-US"/>
          </a:p>
        </p:txBody>
      </p:sp>
    </p:spTree>
    <p:extLst>
      <p:ext uri="{BB962C8B-B14F-4D97-AF65-F5344CB8AC3E}">
        <p14:creationId xmlns:p14="http://schemas.microsoft.com/office/powerpoint/2010/main" val="33023362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Molecular Solids</a:t>
            </a:r>
          </a:p>
          <a:p>
            <a:r>
              <a:rPr lang="en-US" smtClean="0"/>
              <a:t>Strong covalent forces within molecules</a:t>
            </a:r>
          </a:p>
          <a:p>
            <a:r>
              <a:rPr lang="en-US" smtClean="0"/>
              <a:t>Weak covalent forces between molecules</a:t>
            </a:r>
          </a:p>
          <a:p>
            <a:r>
              <a:rPr lang="en-US" smtClean="0"/>
              <a:t>Sulfur, S8</a:t>
            </a:r>
          </a:p>
          <a:p>
            <a:r>
              <a:rPr lang="en-US" smtClean="0"/>
              <a:t>Phosphorus, P4</a:t>
            </a:r>
          </a:p>
          <a:p>
            <a:endParaRPr lang="uk-UA"/>
          </a:p>
        </p:txBody>
      </p:sp>
      <p:sp>
        <p:nvSpPr>
          <p:cNvPr id="4" name="Місце для номера слайда 3"/>
          <p:cNvSpPr>
            <a:spLocks noGrp="1"/>
          </p:cNvSpPr>
          <p:nvPr>
            <p:ph type="sldNum" sz="quarter" idx="10"/>
          </p:nvPr>
        </p:nvSpPr>
        <p:spPr/>
        <p:txBody>
          <a:bodyPr/>
          <a:lstStyle/>
          <a:p>
            <a:r>
              <a:rPr lang="en-US" smtClean="0"/>
              <a:t>Molecular Solids</a:t>
            </a:r>
          </a:p>
          <a:p>
            <a:r>
              <a:rPr lang="en-US" smtClean="0"/>
              <a:t>Strong covalent forces within molecules</a:t>
            </a:r>
          </a:p>
          <a:p>
            <a:r>
              <a:rPr lang="en-US" smtClean="0"/>
              <a:t>Weak covalent forces between molecules</a:t>
            </a:r>
          </a:p>
          <a:p>
            <a:r>
              <a:rPr lang="en-US" smtClean="0"/>
              <a:t>Sulfur, S8</a:t>
            </a:r>
          </a:p>
          <a:p>
            <a:r>
              <a:rPr lang="en-US" smtClean="0"/>
              <a:t>Phosphorus, P4</a:t>
            </a:r>
          </a:p>
          <a:p>
            <a:endParaRPr lang="en-US"/>
          </a:p>
        </p:txBody>
      </p:sp>
    </p:spTree>
    <p:extLst>
      <p:ext uri="{BB962C8B-B14F-4D97-AF65-F5344CB8AC3E}">
        <p14:creationId xmlns:p14="http://schemas.microsoft.com/office/powerpoint/2010/main" val="2622789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Types of Solids</a:t>
            </a:r>
          </a:p>
          <a:p>
            <a:r>
              <a:rPr lang="en-US" smtClean="0"/>
              <a:t>Crystalline Solids:  highly regular arrangement of their components</a:t>
            </a:r>
          </a:p>
          <a:p>
            <a:r>
              <a:rPr lang="en-US" smtClean="0"/>
              <a:t>Amorphous solids:  considerable disorder in their structures (glass, plastic).</a:t>
            </a:r>
          </a:p>
          <a:p>
            <a:endParaRPr lang="en-US"/>
          </a:p>
        </p:txBody>
      </p:sp>
      <p:sp>
        <p:nvSpPr>
          <p:cNvPr id="32770" name="Rectangle 2"/>
          <p:cNvSpPr>
            <a:spLocks noGrp="1" noRot="1" noChangeAspect="1" noChangeArrowheads="1" noTextEdit="1"/>
          </p:cNvSpPr>
          <p:nvPr>
            <p:ph type="sldImg"/>
          </p:nvPr>
        </p:nvSpPr>
        <p:spPr>
          <a:xfrm>
            <a:off x="1150938" y="692150"/>
            <a:ext cx="4556125" cy="3416300"/>
          </a:xfrm>
          <a:ln/>
        </p:spPr>
      </p:sp>
      <p:sp>
        <p:nvSpPr>
          <p:cNvPr id="32771" name="Rectangle 3"/>
          <p:cNvSpPr>
            <a:spLocks noGrp="1" noChangeArrowheads="1"/>
          </p:cNvSpPr>
          <p:nvPr>
            <p:ph type="body" idx="1"/>
          </p:nvPr>
        </p:nvSpPr>
        <p:spPr>
          <a:xfrm>
            <a:off x="914400" y="4343400"/>
            <a:ext cx="5029200" cy="4114800"/>
          </a:xfrm>
        </p:spPr>
        <p:txBody>
          <a:bodyPr/>
          <a:lstStyle/>
          <a:p>
            <a:r>
              <a:rPr lang="en-US" smtClean="0"/>
              <a:t>Types of Solids</a:t>
            </a:r>
          </a:p>
          <a:p>
            <a:r>
              <a:rPr lang="en-US" smtClean="0"/>
              <a:t>Crystalline Solids:  highly regular arrangement of their components</a:t>
            </a:r>
          </a:p>
          <a:p>
            <a:r>
              <a:rPr lang="en-US" smtClean="0"/>
              <a:t>Amorphous solids:  considerable disorder in their structures (glass, plastic).</a:t>
            </a:r>
          </a:p>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Ionic Solids</a:t>
            </a:r>
          </a:p>
          <a:p>
            <a:r>
              <a:rPr lang="en-US" smtClean="0"/>
              <a:t>Sodium Fluoride</a:t>
            </a:r>
          </a:p>
          <a:p>
            <a:r>
              <a:rPr lang="en-US" smtClean="0"/>
              <a:t>Ionic compounds at room conditions are generally crystal lattices of alternating cations and anions.</a:t>
            </a:r>
          </a:p>
          <a:p>
            <a:r>
              <a:rPr lang="en-US" smtClean="0"/>
              <a:t>Sodium chloride and sodium fluoride form simple cubic crystals.</a:t>
            </a:r>
          </a:p>
          <a:p>
            <a:r>
              <a:rPr lang="en-US" smtClean="0"/>
              <a:t>NaCl Unit Cell</a:t>
            </a:r>
          </a:p>
          <a:p>
            <a:endParaRPr lang="uk-UA"/>
          </a:p>
        </p:txBody>
      </p:sp>
      <p:sp>
        <p:nvSpPr>
          <p:cNvPr id="4" name="Місце для номера слайда 3"/>
          <p:cNvSpPr>
            <a:spLocks noGrp="1"/>
          </p:cNvSpPr>
          <p:nvPr>
            <p:ph type="sldNum" sz="quarter" idx="10"/>
          </p:nvPr>
        </p:nvSpPr>
        <p:spPr/>
        <p:txBody>
          <a:bodyPr/>
          <a:lstStyle/>
          <a:p>
            <a:r>
              <a:rPr lang="en-US" smtClean="0"/>
              <a:t>Ionic Solids</a:t>
            </a:r>
          </a:p>
          <a:p>
            <a:r>
              <a:rPr lang="en-US" smtClean="0"/>
              <a:t>Sodium Fluoride</a:t>
            </a:r>
          </a:p>
          <a:p>
            <a:r>
              <a:rPr lang="en-US" smtClean="0"/>
              <a:t>Ionic compounds at room conditions are generally crystal lattices of alternating cations and anions.</a:t>
            </a:r>
          </a:p>
          <a:p>
            <a:r>
              <a:rPr lang="en-US" smtClean="0"/>
              <a:t>Sodium chloride and sodium fluoride form simple cubic crystals.</a:t>
            </a:r>
          </a:p>
          <a:p>
            <a:r>
              <a:rPr lang="en-US" smtClean="0"/>
              <a:t>NaCl Unit Cell</a:t>
            </a:r>
          </a:p>
          <a:p>
            <a:endParaRPr lang="en-US"/>
          </a:p>
        </p:txBody>
      </p:sp>
    </p:spTree>
    <p:extLst>
      <p:ext uri="{BB962C8B-B14F-4D97-AF65-F5344CB8AC3E}">
        <p14:creationId xmlns:p14="http://schemas.microsoft.com/office/powerpoint/2010/main" val="3387811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Ionic Solids</a:t>
            </a:r>
          </a:p>
          <a:p>
            <a:r>
              <a:rPr lang="en-US" smtClean="0"/>
              <a:t>Lithium niobate, LiNbO3</a:t>
            </a:r>
          </a:p>
          <a:p>
            <a:r>
              <a:rPr lang="en-US" smtClean="0"/>
              <a:t>Ionic compounds are represented by empirical formulas, because they do not form discrete molecular structures.</a:t>
            </a:r>
          </a:p>
          <a:p>
            <a:endParaRPr lang="uk-UA"/>
          </a:p>
        </p:txBody>
      </p:sp>
      <p:sp>
        <p:nvSpPr>
          <p:cNvPr id="4" name="Місце для номера слайда 3"/>
          <p:cNvSpPr>
            <a:spLocks noGrp="1"/>
          </p:cNvSpPr>
          <p:nvPr>
            <p:ph type="sldNum" sz="quarter" idx="10"/>
          </p:nvPr>
        </p:nvSpPr>
        <p:spPr/>
        <p:txBody>
          <a:bodyPr/>
          <a:lstStyle/>
          <a:p>
            <a:r>
              <a:rPr lang="en-US" smtClean="0"/>
              <a:t>Ionic Solids</a:t>
            </a:r>
          </a:p>
          <a:p>
            <a:r>
              <a:rPr lang="en-US" smtClean="0"/>
              <a:t>Lithium niobate, LiNbO3</a:t>
            </a:r>
          </a:p>
          <a:p>
            <a:r>
              <a:rPr lang="en-US" smtClean="0"/>
              <a:t>Ionic compounds are represented by empirical formulas, because they do not form discrete molecular structures.</a:t>
            </a:r>
          </a:p>
          <a:p>
            <a:endParaRPr lang="en-US"/>
          </a:p>
        </p:txBody>
      </p:sp>
    </p:spTree>
    <p:extLst>
      <p:ext uri="{BB962C8B-B14F-4D97-AF65-F5344CB8AC3E}">
        <p14:creationId xmlns:p14="http://schemas.microsoft.com/office/powerpoint/2010/main" val="2255713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smtClean="0"/>
              <a:t>Representation of Components in a Crystalline Solid</a:t>
            </a:r>
          </a:p>
          <a:p>
            <a:r>
              <a:rPr lang="en-US" smtClean="0"/>
              <a:t>Lattice:  A 3-dimensional system of points designating the centers of components (atoms, ions, or molecules) that make up the substance.</a:t>
            </a:r>
          </a:p>
          <a:p>
            <a:endParaRPr lang="en-US"/>
          </a:p>
        </p:txBody>
      </p:sp>
      <p:sp>
        <p:nvSpPr>
          <p:cNvPr id="36866" name="Rectangle 2"/>
          <p:cNvSpPr>
            <a:spLocks noGrp="1" noRot="1" noChangeAspect="1" noChangeArrowheads="1" noTextEdit="1"/>
          </p:cNvSpPr>
          <p:nvPr>
            <p:ph type="sldImg"/>
          </p:nvPr>
        </p:nvSpPr>
        <p:spPr>
          <a:xfrm>
            <a:off x="1150938" y="692150"/>
            <a:ext cx="4556125" cy="3416300"/>
          </a:xfrm>
          <a:ln/>
        </p:spPr>
      </p:sp>
      <p:sp>
        <p:nvSpPr>
          <p:cNvPr id="36867" name="Rectangle 3"/>
          <p:cNvSpPr>
            <a:spLocks noGrp="1" noChangeArrowheads="1"/>
          </p:cNvSpPr>
          <p:nvPr>
            <p:ph type="body" idx="1"/>
          </p:nvPr>
        </p:nvSpPr>
        <p:spPr>
          <a:xfrm>
            <a:off x="914400" y="4343400"/>
            <a:ext cx="5029200" cy="4114800"/>
          </a:xfrm>
        </p:spPr>
        <p:txBody>
          <a:bodyPr/>
          <a:lstStyle/>
          <a:p>
            <a:r>
              <a:rPr lang="en-US" smtClean="0"/>
              <a:t>Representation of Components in a Crystalline Solid</a:t>
            </a:r>
          </a:p>
          <a:p>
            <a:r>
              <a:rPr lang="en-US" smtClean="0"/>
              <a:t>Lattice:  A 3-dimensional system of points designating the centers of components (atoms, ions, or molecules) that make up the substance.</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Bragg’s Law</a:t>
            </a:r>
          </a:p>
          <a:p>
            <a:r>
              <a:rPr lang="en-US" smtClean="0"/>
              <a:t>xy + yz = n     and      xy + yz = 2d sin</a:t>
            </a:r>
          </a:p>
          <a:p>
            <a:r>
              <a:rPr lang="en-US" smtClean="0"/>
              <a:t>   n  =  2d sin </a:t>
            </a:r>
          </a:p>
          <a:p>
            <a:endParaRPr lang="uk-UA"/>
          </a:p>
        </p:txBody>
      </p:sp>
      <p:sp>
        <p:nvSpPr>
          <p:cNvPr id="4" name="Місце для номера слайда 3"/>
          <p:cNvSpPr>
            <a:spLocks noGrp="1"/>
          </p:cNvSpPr>
          <p:nvPr>
            <p:ph type="sldNum" sz="quarter" idx="10"/>
          </p:nvPr>
        </p:nvSpPr>
        <p:spPr/>
        <p:txBody>
          <a:bodyPr/>
          <a:lstStyle/>
          <a:p>
            <a:r>
              <a:rPr lang="en-US" smtClean="0"/>
              <a:t>Bragg’s Law</a:t>
            </a:r>
          </a:p>
          <a:p>
            <a:r>
              <a:rPr lang="en-US" smtClean="0"/>
              <a:t>xy + yz = n     and      xy + yz = 2d sin</a:t>
            </a:r>
          </a:p>
          <a:p>
            <a:r>
              <a:rPr lang="en-US" smtClean="0"/>
              <a:t>   n  =  2d sin </a:t>
            </a:r>
          </a:p>
          <a:p>
            <a:endParaRPr lang="en-US"/>
          </a:p>
        </p:txBody>
      </p:sp>
    </p:spTree>
    <p:extLst>
      <p:ext uri="{BB962C8B-B14F-4D97-AF65-F5344CB8AC3E}">
        <p14:creationId xmlns:p14="http://schemas.microsoft.com/office/powerpoint/2010/main" val="827737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Crystal Structures - Cubic</a:t>
            </a:r>
          </a:p>
          <a:p>
            <a:r>
              <a:rPr lang="en-US" smtClean="0"/>
              <a:t>Simple</a:t>
            </a:r>
          </a:p>
          <a:p>
            <a:r>
              <a:rPr lang="en-US" smtClean="0"/>
              <a:t>Face-Centered</a:t>
            </a:r>
          </a:p>
          <a:p>
            <a:r>
              <a:rPr lang="en-US" smtClean="0"/>
              <a:t>Body-Centered</a:t>
            </a:r>
          </a:p>
          <a:p>
            <a:r>
              <a:rPr lang="en-US" smtClean="0"/>
              <a:t>**Knowledge of specific types of crystal structures and the study of the specific varieties of crystal lattices for ionic compounds is beyond the scope of this course and the AP Exam.</a:t>
            </a:r>
          </a:p>
          <a:p>
            <a:endParaRPr lang="uk-UA"/>
          </a:p>
        </p:txBody>
      </p:sp>
      <p:sp>
        <p:nvSpPr>
          <p:cNvPr id="4" name="Місце для номера слайда 3"/>
          <p:cNvSpPr>
            <a:spLocks noGrp="1"/>
          </p:cNvSpPr>
          <p:nvPr>
            <p:ph type="sldNum" sz="quarter" idx="10"/>
          </p:nvPr>
        </p:nvSpPr>
        <p:spPr/>
        <p:txBody>
          <a:bodyPr/>
          <a:lstStyle/>
          <a:p>
            <a:r>
              <a:rPr lang="en-US" smtClean="0"/>
              <a:t>Crystal Structures - Cubic</a:t>
            </a:r>
          </a:p>
          <a:p>
            <a:r>
              <a:rPr lang="en-US" smtClean="0"/>
              <a:t>Simple</a:t>
            </a:r>
          </a:p>
          <a:p>
            <a:r>
              <a:rPr lang="en-US" smtClean="0"/>
              <a:t>Face-Centered</a:t>
            </a:r>
          </a:p>
          <a:p>
            <a:r>
              <a:rPr lang="en-US" smtClean="0"/>
              <a:t>Body-Centered</a:t>
            </a:r>
          </a:p>
          <a:p>
            <a:r>
              <a:rPr lang="en-US" smtClean="0"/>
              <a:t>**Knowledge of specific types of crystal structures and the study of the specific varieties of crystal lattices for ionic compounds is beyond the scope of this course and the AP Exam.</a:t>
            </a:r>
          </a:p>
          <a:p>
            <a:endParaRPr lang="en-US"/>
          </a:p>
        </p:txBody>
      </p:sp>
    </p:spTree>
    <p:extLst>
      <p:ext uri="{BB962C8B-B14F-4D97-AF65-F5344CB8AC3E}">
        <p14:creationId xmlns:p14="http://schemas.microsoft.com/office/powerpoint/2010/main" val="259291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Crystal Structures - Monoclinic</a:t>
            </a:r>
          </a:p>
          <a:p>
            <a:r>
              <a:rPr lang="en-US" smtClean="0"/>
              <a:t>Simple</a:t>
            </a:r>
          </a:p>
          <a:p>
            <a:r>
              <a:rPr lang="en-US" smtClean="0"/>
              <a:t>End Face-Centered</a:t>
            </a:r>
          </a:p>
          <a:p>
            <a:endParaRPr lang="uk-UA"/>
          </a:p>
        </p:txBody>
      </p:sp>
      <p:sp>
        <p:nvSpPr>
          <p:cNvPr id="4" name="Місце для номера слайда 3"/>
          <p:cNvSpPr>
            <a:spLocks noGrp="1"/>
          </p:cNvSpPr>
          <p:nvPr>
            <p:ph type="sldNum" sz="quarter" idx="10"/>
          </p:nvPr>
        </p:nvSpPr>
        <p:spPr/>
        <p:txBody>
          <a:bodyPr/>
          <a:lstStyle/>
          <a:p>
            <a:r>
              <a:rPr lang="en-US" smtClean="0"/>
              <a:t>Crystal Structures - Monoclinic</a:t>
            </a:r>
          </a:p>
          <a:p>
            <a:r>
              <a:rPr lang="en-US" smtClean="0"/>
              <a:t>Simple</a:t>
            </a:r>
          </a:p>
          <a:p>
            <a:r>
              <a:rPr lang="en-US" smtClean="0"/>
              <a:t>End Face-Centered</a:t>
            </a:r>
          </a:p>
          <a:p>
            <a:endParaRPr lang="en-US"/>
          </a:p>
        </p:txBody>
      </p:sp>
    </p:spTree>
    <p:extLst>
      <p:ext uri="{BB962C8B-B14F-4D97-AF65-F5344CB8AC3E}">
        <p14:creationId xmlns:p14="http://schemas.microsoft.com/office/powerpoint/2010/main" val="2955721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Crystal Structures - Tetragonal</a:t>
            </a:r>
          </a:p>
          <a:p>
            <a:r>
              <a:rPr lang="en-US" smtClean="0"/>
              <a:t>Simple</a:t>
            </a:r>
          </a:p>
          <a:p>
            <a:r>
              <a:rPr lang="en-US" smtClean="0"/>
              <a:t>Body-Centered</a:t>
            </a:r>
          </a:p>
          <a:p>
            <a:endParaRPr lang="uk-UA"/>
          </a:p>
        </p:txBody>
      </p:sp>
      <p:sp>
        <p:nvSpPr>
          <p:cNvPr id="4" name="Місце для номера слайда 3"/>
          <p:cNvSpPr>
            <a:spLocks noGrp="1"/>
          </p:cNvSpPr>
          <p:nvPr>
            <p:ph type="sldNum" sz="quarter" idx="10"/>
          </p:nvPr>
        </p:nvSpPr>
        <p:spPr/>
        <p:txBody>
          <a:bodyPr/>
          <a:lstStyle/>
          <a:p>
            <a:r>
              <a:rPr lang="en-US" smtClean="0"/>
              <a:t>Crystal Structures - Tetragonal</a:t>
            </a:r>
          </a:p>
          <a:p>
            <a:r>
              <a:rPr lang="en-US" smtClean="0"/>
              <a:t>Simple</a:t>
            </a:r>
          </a:p>
          <a:p>
            <a:r>
              <a:rPr lang="en-US" smtClean="0"/>
              <a:t>Body-Centered</a:t>
            </a:r>
          </a:p>
          <a:p>
            <a:endParaRPr lang="en-US"/>
          </a:p>
        </p:txBody>
      </p:sp>
    </p:spTree>
    <p:extLst>
      <p:ext uri="{BB962C8B-B14F-4D97-AF65-F5344CB8AC3E}">
        <p14:creationId xmlns:p14="http://schemas.microsoft.com/office/powerpoint/2010/main" val="3741475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Crystal Structures - Orthorhombic</a:t>
            </a:r>
          </a:p>
          <a:p>
            <a:r>
              <a:rPr lang="en-US" smtClean="0"/>
              <a:t>Simple</a:t>
            </a:r>
          </a:p>
          <a:p>
            <a:r>
              <a:rPr lang="en-US" smtClean="0"/>
              <a:t>End</a:t>
            </a:r>
          </a:p>
          <a:p>
            <a:r>
              <a:rPr lang="en-US" smtClean="0"/>
              <a:t>Face-Centered</a:t>
            </a:r>
          </a:p>
          <a:p>
            <a:r>
              <a:rPr lang="en-US" smtClean="0"/>
              <a:t>Body</a:t>
            </a:r>
          </a:p>
          <a:p>
            <a:r>
              <a:rPr lang="en-US" smtClean="0"/>
              <a:t>Centered</a:t>
            </a:r>
          </a:p>
          <a:p>
            <a:r>
              <a:rPr lang="en-US" smtClean="0"/>
              <a:t>Face</a:t>
            </a:r>
          </a:p>
          <a:p>
            <a:r>
              <a:rPr lang="en-US" smtClean="0"/>
              <a:t>Centered</a:t>
            </a:r>
          </a:p>
          <a:p>
            <a:endParaRPr lang="uk-UA"/>
          </a:p>
        </p:txBody>
      </p:sp>
      <p:sp>
        <p:nvSpPr>
          <p:cNvPr id="4" name="Місце для номера слайда 3"/>
          <p:cNvSpPr>
            <a:spLocks noGrp="1"/>
          </p:cNvSpPr>
          <p:nvPr>
            <p:ph type="sldNum" sz="quarter" idx="10"/>
          </p:nvPr>
        </p:nvSpPr>
        <p:spPr/>
        <p:txBody>
          <a:bodyPr/>
          <a:lstStyle/>
          <a:p>
            <a:r>
              <a:rPr lang="en-US" smtClean="0"/>
              <a:t>Crystal Structures - Orthorhombic</a:t>
            </a:r>
          </a:p>
          <a:p>
            <a:r>
              <a:rPr lang="en-US" smtClean="0"/>
              <a:t>Simple</a:t>
            </a:r>
          </a:p>
          <a:p>
            <a:r>
              <a:rPr lang="en-US" smtClean="0"/>
              <a:t>End</a:t>
            </a:r>
          </a:p>
          <a:p>
            <a:r>
              <a:rPr lang="en-US" smtClean="0"/>
              <a:t>Face-Centered</a:t>
            </a:r>
          </a:p>
          <a:p>
            <a:r>
              <a:rPr lang="en-US" smtClean="0"/>
              <a:t>Body</a:t>
            </a:r>
          </a:p>
          <a:p>
            <a:r>
              <a:rPr lang="en-US" smtClean="0"/>
              <a:t>Centered</a:t>
            </a:r>
          </a:p>
          <a:p>
            <a:r>
              <a:rPr lang="en-US" smtClean="0"/>
              <a:t>Face</a:t>
            </a:r>
          </a:p>
          <a:p>
            <a:r>
              <a:rPr lang="en-US" smtClean="0"/>
              <a:t>Centered</a:t>
            </a:r>
          </a:p>
          <a:p>
            <a:endParaRPr lang="en-US"/>
          </a:p>
        </p:txBody>
      </p:sp>
    </p:spTree>
    <p:extLst>
      <p:ext uri="{BB962C8B-B14F-4D97-AF65-F5344CB8AC3E}">
        <p14:creationId xmlns:p14="http://schemas.microsoft.com/office/powerpoint/2010/main" val="3792688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Crystal Structures – Other Shapes</a:t>
            </a:r>
          </a:p>
          <a:p>
            <a:r>
              <a:rPr lang="en-US" smtClean="0"/>
              <a:t>Rhombohedral</a:t>
            </a:r>
          </a:p>
          <a:p>
            <a:r>
              <a:rPr lang="en-US" smtClean="0"/>
              <a:t>Triclinic</a:t>
            </a:r>
          </a:p>
          <a:p>
            <a:r>
              <a:rPr lang="en-US" smtClean="0"/>
              <a:t>Hexagonal</a:t>
            </a:r>
          </a:p>
          <a:p>
            <a:endParaRPr lang="uk-UA"/>
          </a:p>
        </p:txBody>
      </p:sp>
      <p:sp>
        <p:nvSpPr>
          <p:cNvPr id="4" name="Місце для номера слайда 3"/>
          <p:cNvSpPr>
            <a:spLocks noGrp="1"/>
          </p:cNvSpPr>
          <p:nvPr>
            <p:ph type="sldNum" sz="quarter" idx="10"/>
          </p:nvPr>
        </p:nvSpPr>
        <p:spPr/>
        <p:txBody>
          <a:bodyPr/>
          <a:lstStyle/>
          <a:p>
            <a:r>
              <a:rPr lang="en-US" smtClean="0"/>
              <a:t>Crystal Structures – Other Shapes</a:t>
            </a:r>
          </a:p>
          <a:p>
            <a:r>
              <a:rPr lang="en-US" smtClean="0"/>
              <a:t>Rhombohedral</a:t>
            </a:r>
          </a:p>
          <a:p>
            <a:r>
              <a:rPr lang="en-US" smtClean="0"/>
              <a:t>Triclinic</a:t>
            </a:r>
          </a:p>
          <a:p>
            <a:r>
              <a:rPr lang="en-US" smtClean="0"/>
              <a:t>Hexagonal</a:t>
            </a:r>
          </a:p>
          <a:p>
            <a:endParaRPr lang="en-US"/>
          </a:p>
        </p:txBody>
      </p:sp>
    </p:spTree>
    <p:extLst>
      <p:ext uri="{BB962C8B-B14F-4D97-AF65-F5344CB8AC3E}">
        <p14:creationId xmlns:p14="http://schemas.microsoft.com/office/powerpoint/2010/main" val="906873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7792AF-DB33-493B-BB6A-8AB9660DA6BA}"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37AD34-EDCA-4267-807F-006A1681CEC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6F0722-E669-4CD5-86C8-C814A7B4E48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5F9340-EABF-4A7E-B199-B919950C7DA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75579D8-B5D7-4300-9FB6-414643513301}" type="slidenum">
              <a:rPr lang="en-US"/>
              <a:pPr/>
              <a:t>‹№›</a:t>
            </a:fld>
            <a:endParaRPr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CB5E00-71D7-4323-BAD6-AFE123E170ED}"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7D8B035-D9F7-4A40-8488-0B4B9863B817}"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B7DCEA6-07BB-4101-8CEF-360B67C3481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71BD583-38B4-405D-9D53-A1867950D644}"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4F35C60-F98A-43EB-85F7-86C0ECA7D5A0}"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BE7978-FD22-4048-8E09-89611C92211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F21B03-1CBC-436A-B4EE-EBE4069F3E46}"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C6B3A54-4B8C-427E-9A98-F86590C9599D}"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C49E7E2-C14E-4B1A-BF85-91A4D2522F2A}"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6019800" cy="5516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8DEF06-3059-451B-BB31-8A721BBD5CD5}"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FD3CC42-60F0-4E27-998C-8306E81E92D1}"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AC7CD6A-907F-4B60-AE54-1A9EDBC5D2F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8F77FDD-9C37-4AAB-BA7A-5F4EBD63AFA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D83E5E3-A896-4C13-A25C-46031B1FC31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5615208-10A1-4F57-B94C-949025DA7C8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496654C-3409-44AF-AF64-BC0520E6D06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0198FB-EBAA-46C1-B192-0A6A161F4F0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fld id="{4FA039D4-11D8-4613-BDB6-4E4F34FF6CF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latin typeface="Times New Roman" pitchFamily="18" charset="0"/>
              </a:defRPr>
            </a:lvl1pPr>
          </a:lstStyle>
          <a:p>
            <a:endParaRPr lang="en-US"/>
          </a:p>
        </p:txBody>
      </p:sp>
      <p:sp>
        <p:nvSpPr>
          <p:cNvPr id="3076"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latin typeface="Times New Roman" pitchFamily="18" charset="0"/>
              </a:defRPr>
            </a:lvl1pPr>
          </a:lstStyle>
          <a:p>
            <a:endParaRPr lang="en-US"/>
          </a:p>
        </p:txBody>
      </p:sp>
      <p:sp>
        <p:nvSpPr>
          <p:cNvPr id="3077" name="Rectangle 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latin typeface="Times New Roman" pitchFamily="18" charset="0"/>
              </a:defRPr>
            </a:lvl1pPr>
          </a:lstStyle>
          <a:p>
            <a:fld id="{D8EE692D-2C9B-4BBE-B2A6-02DF681B45E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ctr" rtl="0" eaLnBrk="0" fontAlgn="base" hangingPunct="0">
        <a:spcBef>
          <a:spcPct val="0"/>
        </a:spcBef>
        <a:spcAft>
          <a:spcPct val="0"/>
        </a:spcAft>
        <a:defRPr sz="2400" b="1">
          <a:solidFill>
            <a:schemeClr val="bg1"/>
          </a:solidFill>
          <a:latin typeface="+mj-lt"/>
          <a:ea typeface="+mj-ea"/>
          <a:cs typeface="+mj-cs"/>
        </a:defRPr>
      </a:lvl1pPr>
      <a:lvl2pPr algn="ctr" rtl="0" eaLnBrk="0" fontAlgn="base" hangingPunct="0">
        <a:spcBef>
          <a:spcPct val="0"/>
        </a:spcBef>
        <a:spcAft>
          <a:spcPct val="0"/>
        </a:spcAft>
        <a:defRPr sz="2400" b="1">
          <a:solidFill>
            <a:schemeClr val="bg1"/>
          </a:solidFill>
          <a:latin typeface="Comic Sans MS" pitchFamily="66" charset="0"/>
        </a:defRPr>
      </a:lvl2pPr>
      <a:lvl3pPr algn="ctr" rtl="0" eaLnBrk="0" fontAlgn="base" hangingPunct="0">
        <a:spcBef>
          <a:spcPct val="0"/>
        </a:spcBef>
        <a:spcAft>
          <a:spcPct val="0"/>
        </a:spcAft>
        <a:defRPr sz="2400" b="1">
          <a:solidFill>
            <a:schemeClr val="bg1"/>
          </a:solidFill>
          <a:latin typeface="Comic Sans MS" pitchFamily="66" charset="0"/>
        </a:defRPr>
      </a:lvl3pPr>
      <a:lvl4pPr algn="ctr" rtl="0" eaLnBrk="0" fontAlgn="base" hangingPunct="0">
        <a:spcBef>
          <a:spcPct val="0"/>
        </a:spcBef>
        <a:spcAft>
          <a:spcPct val="0"/>
        </a:spcAft>
        <a:defRPr sz="2400" b="1">
          <a:solidFill>
            <a:schemeClr val="bg1"/>
          </a:solidFill>
          <a:latin typeface="Comic Sans MS" pitchFamily="66" charset="0"/>
        </a:defRPr>
      </a:lvl4pPr>
      <a:lvl5pPr algn="ctr" rtl="0" eaLnBrk="0" fontAlgn="base" hangingPunct="0">
        <a:spcBef>
          <a:spcPct val="0"/>
        </a:spcBef>
        <a:spcAft>
          <a:spcPct val="0"/>
        </a:spcAft>
        <a:defRPr sz="2400" b="1">
          <a:solidFill>
            <a:schemeClr val="bg1"/>
          </a:solidFill>
          <a:latin typeface="Comic Sans MS" pitchFamily="66" charset="0"/>
        </a:defRPr>
      </a:lvl5pPr>
      <a:lvl6pPr marL="457200" algn="ctr" rtl="0" eaLnBrk="0" fontAlgn="base" hangingPunct="0">
        <a:spcBef>
          <a:spcPct val="0"/>
        </a:spcBef>
        <a:spcAft>
          <a:spcPct val="0"/>
        </a:spcAft>
        <a:defRPr sz="2400" b="1">
          <a:solidFill>
            <a:schemeClr val="bg1"/>
          </a:solidFill>
          <a:latin typeface="Comic Sans MS" pitchFamily="66" charset="0"/>
        </a:defRPr>
      </a:lvl6pPr>
      <a:lvl7pPr marL="914400" algn="ctr" rtl="0" eaLnBrk="0" fontAlgn="base" hangingPunct="0">
        <a:spcBef>
          <a:spcPct val="0"/>
        </a:spcBef>
        <a:spcAft>
          <a:spcPct val="0"/>
        </a:spcAft>
        <a:defRPr sz="2400" b="1">
          <a:solidFill>
            <a:schemeClr val="bg1"/>
          </a:solidFill>
          <a:latin typeface="Comic Sans MS" pitchFamily="66" charset="0"/>
        </a:defRPr>
      </a:lvl7pPr>
      <a:lvl8pPr marL="1371600" algn="ctr" rtl="0" eaLnBrk="0" fontAlgn="base" hangingPunct="0">
        <a:spcBef>
          <a:spcPct val="0"/>
        </a:spcBef>
        <a:spcAft>
          <a:spcPct val="0"/>
        </a:spcAft>
        <a:defRPr sz="2400" b="1">
          <a:solidFill>
            <a:schemeClr val="bg1"/>
          </a:solidFill>
          <a:latin typeface="Comic Sans MS" pitchFamily="66" charset="0"/>
        </a:defRPr>
      </a:lvl8pPr>
      <a:lvl9pPr marL="1828800" algn="ctr" rtl="0" eaLnBrk="0" fontAlgn="base" hangingPunct="0">
        <a:spcBef>
          <a:spcPct val="0"/>
        </a:spcBef>
        <a:spcAft>
          <a:spcPct val="0"/>
        </a:spcAft>
        <a:defRPr sz="2400" b="1">
          <a:solidFill>
            <a:schemeClr val="bg1"/>
          </a:solidFill>
          <a:latin typeface="Comic Sans MS" pitchFamily="66" charset="0"/>
        </a:defRPr>
      </a:lvl9pPr>
    </p:titleStyle>
    <p:bodyStyle>
      <a:lvl1pPr marL="342900" indent="-342900" algn="l" rtl="0" eaLnBrk="0" fontAlgn="base" hangingPunct="0">
        <a:spcBef>
          <a:spcPct val="20000"/>
        </a:spcBef>
        <a:spcAft>
          <a:spcPct val="0"/>
        </a:spcAft>
        <a:buChar char="•"/>
        <a:defRPr sz="3200" b="1">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bg1"/>
          </a:solidFill>
          <a:latin typeface="+mn-lt"/>
        </a:defRPr>
      </a:lvl2pPr>
      <a:lvl3pPr marL="1143000" indent="-228600" algn="l" rtl="0" eaLnBrk="0" fontAlgn="base" hangingPunct="0">
        <a:spcBef>
          <a:spcPct val="20000"/>
        </a:spcBef>
        <a:spcAft>
          <a:spcPct val="0"/>
        </a:spcAft>
        <a:buChar char="•"/>
        <a:defRPr sz="2400" b="1">
          <a:solidFill>
            <a:schemeClr val="bg1"/>
          </a:solidFill>
          <a:latin typeface="+mn-lt"/>
        </a:defRPr>
      </a:lvl3pPr>
      <a:lvl4pPr marL="1600200" indent="-228600" algn="l" rtl="0" eaLnBrk="0" fontAlgn="base" hangingPunct="0">
        <a:spcBef>
          <a:spcPct val="20000"/>
        </a:spcBef>
        <a:spcAft>
          <a:spcPct val="0"/>
        </a:spcAft>
        <a:buChar char="–"/>
        <a:defRPr sz="2000" b="1">
          <a:solidFill>
            <a:schemeClr val="bg1"/>
          </a:solidFill>
          <a:latin typeface="+mn-lt"/>
        </a:defRPr>
      </a:lvl4pPr>
      <a:lvl5pPr marL="2057400" indent="-228600" algn="l" rtl="0" eaLnBrk="0" fontAlgn="base" hangingPunct="0">
        <a:spcBef>
          <a:spcPct val="20000"/>
        </a:spcBef>
        <a:spcAft>
          <a:spcPct val="0"/>
        </a:spcAft>
        <a:buChar char="»"/>
        <a:defRPr sz="2000" b="1">
          <a:solidFill>
            <a:schemeClr val="bg1"/>
          </a:solidFill>
          <a:latin typeface="+mn-lt"/>
        </a:defRPr>
      </a:lvl5pPr>
      <a:lvl6pPr marL="2514600" indent="-228600" algn="l" rtl="0" eaLnBrk="0" fontAlgn="base" hangingPunct="0">
        <a:spcBef>
          <a:spcPct val="20000"/>
        </a:spcBef>
        <a:spcAft>
          <a:spcPct val="0"/>
        </a:spcAft>
        <a:buChar char="»"/>
        <a:defRPr sz="2000" b="1">
          <a:solidFill>
            <a:schemeClr val="bg1"/>
          </a:solidFill>
          <a:latin typeface="+mn-lt"/>
        </a:defRPr>
      </a:lvl6pPr>
      <a:lvl7pPr marL="2971800" indent="-228600" algn="l" rtl="0" eaLnBrk="0" fontAlgn="base" hangingPunct="0">
        <a:spcBef>
          <a:spcPct val="20000"/>
        </a:spcBef>
        <a:spcAft>
          <a:spcPct val="0"/>
        </a:spcAft>
        <a:buChar char="»"/>
        <a:defRPr sz="2000" b="1">
          <a:solidFill>
            <a:schemeClr val="bg1"/>
          </a:solidFill>
          <a:latin typeface="+mn-lt"/>
        </a:defRPr>
      </a:lvl7pPr>
      <a:lvl8pPr marL="3429000" indent="-228600" algn="l" rtl="0" eaLnBrk="0" fontAlgn="base" hangingPunct="0">
        <a:spcBef>
          <a:spcPct val="20000"/>
        </a:spcBef>
        <a:spcAft>
          <a:spcPct val="0"/>
        </a:spcAft>
        <a:buChar char="»"/>
        <a:defRPr sz="2000" b="1">
          <a:solidFill>
            <a:schemeClr val="bg1"/>
          </a:solidFill>
          <a:latin typeface="+mn-lt"/>
        </a:defRPr>
      </a:lvl8pPr>
      <a:lvl9pPr marL="3886200" indent="-228600" algn="l" rtl="0" eaLnBrk="0" fontAlgn="base" hangingPunct="0">
        <a:spcBef>
          <a:spcPct val="20000"/>
        </a:spcBef>
        <a:spcAft>
          <a:spcPct val="0"/>
        </a:spcAft>
        <a:buChar char="»"/>
        <a:defRPr sz="2000"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29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iming>
    <p:tnLst>
      <p:par>
        <p:cTn id="1" dur="indefinite" restart="never" nodeType="tmRoot"/>
      </p:par>
    </p:tnLst>
  </p:timing>
  <p:txStyles>
    <p:titleStyle>
      <a:lvl1pPr algn="ctr" rtl="0" fontAlgn="base">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600" b="1">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4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upload.wikimedia.org/wikipedia/commons/e/e6/Lead_electrolytic_and_1cm3_cube.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hyperlink" Target="http://upload.wikimedia.org/wikipedia/commons/0/02/Plane_hexagonal_lattice_2.JPG"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7.gi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5.xml"/><Relationship Id="rId7" Type="http://schemas.openxmlformats.org/officeDocument/2006/relationships/image" Target="../media/image9.wmf"/><Relationship Id="rId2" Type="http://schemas.openxmlformats.org/officeDocument/2006/relationships/slideLayout" Target="../slideLayouts/slideLayout3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wmf"/><Relationship Id="rId4" Type="http://schemas.openxmlformats.org/officeDocument/2006/relationships/oleObject" Target="../embeddings/oleObject1.bin"/><Relationship Id="rId9"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2.wmf"/><Relationship Id="rId2" Type="http://schemas.openxmlformats.org/officeDocument/2006/relationships/slideLayout" Target="../slideLayouts/slideLayout26.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1.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4.wmf"/><Relationship Id="rId2" Type="http://schemas.openxmlformats.org/officeDocument/2006/relationships/slideLayout" Target="../slideLayouts/slideLayout26.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3.w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8.xml"/><Relationship Id="rId7" Type="http://schemas.openxmlformats.org/officeDocument/2006/relationships/image" Target="../media/image16.wmf"/><Relationship Id="rId2" Type="http://schemas.openxmlformats.org/officeDocument/2006/relationships/slideLayout" Target="../slideLayouts/slideLayout36.xml"/><Relationship Id="rId1" Type="http://schemas.openxmlformats.org/officeDocument/2006/relationships/vmlDrawing" Target="../drawings/vmlDrawing4.vml"/><Relationship Id="rId6" Type="http://schemas.openxmlformats.org/officeDocument/2006/relationships/oleObject" Target="../embeddings/oleObject9.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7.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9.xml"/><Relationship Id="rId7" Type="http://schemas.openxmlformats.org/officeDocument/2006/relationships/image" Target="../media/image20.wmf"/><Relationship Id="rId2" Type="http://schemas.openxmlformats.org/officeDocument/2006/relationships/slideLayout" Target="../slideLayouts/slideLayout35.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19.wmf"/><Relationship Id="rId4" Type="http://schemas.openxmlformats.org/officeDocument/2006/relationships/oleObject" Target="../embeddings/oleObject12.bin"/><Relationship Id="rId9"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
            <a:ext cx="7772400" cy="1066800"/>
          </a:xfrm>
        </p:spPr>
        <p:txBody>
          <a:bodyPr/>
          <a:lstStyle/>
          <a:p>
            <a:r>
              <a:rPr lang="en-US" sz="7200" b="1" u="sng" dirty="0" smtClean="0">
                <a:solidFill>
                  <a:srgbClr val="FF0000"/>
                </a:solidFill>
                <a:latin typeface="Comic Sans MS" pitchFamily="66" charset="0"/>
              </a:rPr>
              <a:t>Solids</a:t>
            </a:r>
            <a:endParaRPr lang="en-US" sz="7200" b="1" u="sng" dirty="0">
              <a:solidFill>
                <a:srgbClr val="FF0000"/>
              </a:solidFill>
              <a:latin typeface="Comic Sans MS" pitchFamily="66" charset="0"/>
            </a:endParaRPr>
          </a:p>
        </p:txBody>
      </p:sp>
      <p:sp>
        <p:nvSpPr>
          <p:cNvPr id="4" name="TextBox 3"/>
          <p:cNvSpPr txBox="1"/>
          <p:nvPr/>
        </p:nvSpPr>
        <p:spPr>
          <a:xfrm>
            <a:off x="4648200" y="6550223"/>
            <a:ext cx="4414991" cy="307777"/>
          </a:xfrm>
          <a:prstGeom prst="rect">
            <a:avLst/>
          </a:prstGeom>
          <a:noFill/>
        </p:spPr>
        <p:txBody>
          <a:bodyPr wrap="none" rtlCol="0">
            <a:spAutoFit/>
          </a:bodyPr>
          <a:lstStyle/>
          <a:p>
            <a:r>
              <a:rPr lang="en-US" sz="1400" dirty="0" err="1" smtClean="0"/>
              <a:t>Image:Wikimedia</a:t>
            </a:r>
            <a:r>
              <a:rPr lang="en-US" sz="1400" dirty="0" smtClean="0"/>
              <a:t> Commons User </a:t>
            </a:r>
            <a:r>
              <a:rPr lang="en-US" sz="1400" dirty="0" err="1" smtClean="0"/>
              <a:t>Alchemistry</a:t>
            </a:r>
            <a:r>
              <a:rPr lang="en-US" sz="1400" dirty="0" smtClean="0"/>
              <a:t>-hp</a:t>
            </a:r>
            <a:endParaRPr lang="en-US" sz="1400" dirty="0"/>
          </a:p>
        </p:txBody>
      </p:sp>
      <p:pic>
        <p:nvPicPr>
          <p:cNvPr id="80900" name="Picture 4" descr="File:Lead electrolytic and 1cm3 cube.jpg">
            <a:hlinkClick r:id="rId3"/>
          </p:cNvPr>
          <p:cNvPicPr>
            <a:picLocks noChangeAspect="1" noChangeArrowheads="1"/>
          </p:cNvPicPr>
          <p:nvPr/>
        </p:nvPicPr>
        <p:blipFill>
          <a:blip r:embed="rId4" cstate="print"/>
          <a:srcRect/>
          <a:stretch>
            <a:fillRect/>
          </a:stretch>
        </p:blipFill>
        <p:spPr bwMode="auto">
          <a:xfrm>
            <a:off x="762000" y="1219200"/>
            <a:ext cx="7620000" cy="48387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CCFFCC"/>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09600" y="152400"/>
            <a:ext cx="8077200" cy="838200"/>
          </a:xfrm>
        </p:spPr>
        <p:txBody>
          <a:bodyPr/>
          <a:lstStyle/>
          <a:p>
            <a:r>
              <a:rPr lang="en-US" dirty="0">
                <a:solidFill>
                  <a:srgbClr val="000000"/>
                </a:solidFill>
                <a:effectLst>
                  <a:outerShdw blurRad="38100" dist="38100" dir="2700000" algn="tl">
                    <a:srgbClr val="C0C0C0"/>
                  </a:outerShdw>
                </a:effectLst>
              </a:rPr>
              <a:t>Closest </a:t>
            </a:r>
            <a:r>
              <a:rPr lang="en-US" dirty="0" smtClean="0">
                <a:solidFill>
                  <a:srgbClr val="000000"/>
                </a:solidFill>
                <a:effectLst>
                  <a:outerShdw blurRad="38100" dist="38100" dir="2700000" algn="tl">
                    <a:srgbClr val="C0C0C0"/>
                  </a:outerShdw>
                </a:effectLst>
              </a:rPr>
              <a:t>Packing: Single Layer</a:t>
            </a:r>
            <a:endParaRPr lang="en-US" dirty="0">
              <a:solidFill>
                <a:srgbClr val="000000"/>
              </a:solidFill>
              <a:effectLst>
                <a:outerShdw blurRad="38100" dist="38100" dir="2700000" algn="tl">
                  <a:srgbClr val="C0C0C0"/>
                </a:outerShdw>
              </a:effectLst>
            </a:endParaRPr>
          </a:p>
        </p:txBody>
      </p:sp>
      <p:pic>
        <p:nvPicPr>
          <p:cNvPr id="133122" name="Picture 2" descr="File:Plane hexagonal lattice 2.JPG">
            <a:hlinkClick r:id="rId3"/>
          </p:cNvPr>
          <p:cNvPicPr>
            <a:picLocks noChangeAspect="1" noChangeArrowheads="1"/>
          </p:cNvPicPr>
          <p:nvPr/>
        </p:nvPicPr>
        <p:blipFill>
          <a:blip r:embed="rId4" cstate="print"/>
          <a:srcRect/>
          <a:stretch>
            <a:fillRect/>
          </a:stretch>
        </p:blipFill>
        <p:spPr bwMode="auto">
          <a:xfrm>
            <a:off x="1524000" y="1143000"/>
            <a:ext cx="6096000" cy="45720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5867400" y="6550223"/>
            <a:ext cx="3276600" cy="307777"/>
          </a:xfrm>
          <a:prstGeom prst="rect">
            <a:avLst/>
          </a:prstGeom>
          <a:noFill/>
        </p:spPr>
        <p:txBody>
          <a:bodyPr wrap="square" rtlCol="0">
            <a:spAutoFit/>
          </a:bodyPr>
          <a:lstStyle/>
          <a:p>
            <a:r>
              <a:rPr lang="en-US" sz="1400" dirty="0" smtClean="0">
                <a:solidFill>
                  <a:srgbClr val="000000"/>
                </a:solidFill>
              </a:rPr>
              <a:t>Photographer : Thierry </a:t>
            </a:r>
            <a:r>
              <a:rPr lang="en-US" sz="1400" dirty="0" err="1" smtClean="0">
                <a:solidFill>
                  <a:srgbClr val="000000"/>
                </a:solidFill>
              </a:rPr>
              <a:t>Dugnolle</a:t>
            </a:r>
            <a:endParaRPr lang="en-US" sz="1400" dirty="0" smtClean="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pic>
        <p:nvPicPr>
          <p:cNvPr id="5" name="Picture 4" descr="ClosePacking.png"/>
          <p:cNvPicPr>
            <a:picLocks noChangeAspect="1"/>
          </p:cNvPicPr>
          <p:nvPr/>
        </p:nvPicPr>
        <p:blipFill>
          <a:blip r:embed="rId3" cstate="print"/>
          <a:stretch>
            <a:fillRect/>
          </a:stretch>
        </p:blipFill>
        <p:spPr>
          <a:xfrm>
            <a:off x="2514600" y="228600"/>
            <a:ext cx="6381033" cy="4806097"/>
          </a:xfrm>
          <a:prstGeom prst="rect">
            <a:avLst/>
          </a:prstGeom>
        </p:spPr>
      </p:pic>
      <p:sp>
        <p:nvSpPr>
          <p:cNvPr id="41986" name="Rectangle 2"/>
          <p:cNvSpPr>
            <a:spLocks noGrp="1" noChangeArrowheads="1"/>
          </p:cNvSpPr>
          <p:nvPr>
            <p:ph type="title"/>
          </p:nvPr>
        </p:nvSpPr>
        <p:spPr>
          <a:xfrm>
            <a:off x="0" y="457200"/>
            <a:ext cx="2667000" cy="2590800"/>
          </a:xfrm>
          <a:noFill/>
          <a:ln/>
        </p:spPr>
        <p:txBody>
          <a:bodyPr lIns="90488" tIns="44450" rIns="90488" bIns="44450"/>
          <a:lstStyle/>
          <a:p>
            <a:r>
              <a:rPr lang="en-US" dirty="0" smtClean="0">
                <a:solidFill>
                  <a:srgbClr val="000000"/>
                </a:solidFill>
                <a:effectLst>
                  <a:outerShdw blurRad="38100" dist="38100" dir="2700000" algn="tl">
                    <a:srgbClr val="C0C0C0"/>
                  </a:outerShdw>
                </a:effectLst>
              </a:rPr>
              <a:t>Closest Packing: </a:t>
            </a:r>
            <a:br>
              <a:rPr lang="en-US" dirty="0" smtClean="0">
                <a:solidFill>
                  <a:srgbClr val="000000"/>
                </a:solidFill>
                <a:effectLst>
                  <a:outerShdw blurRad="38100" dist="38100" dir="2700000" algn="tl">
                    <a:srgbClr val="C0C0C0"/>
                  </a:outerShdw>
                </a:effectLst>
              </a:rPr>
            </a:br>
            <a:r>
              <a:rPr lang="en-US" dirty="0" smtClean="0">
                <a:solidFill>
                  <a:srgbClr val="000000"/>
                </a:solidFill>
                <a:effectLst>
                  <a:outerShdw blurRad="38100" dist="38100" dir="2700000" algn="tl">
                    <a:srgbClr val="C0C0C0"/>
                  </a:outerShdw>
                </a:effectLst>
              </a:rPr>
              <a:t>Multiple</a:t>
            </a:r>
            <a:br>
              <a:rPr lang="en-US" dirty="0" smtClean="0">
                <a:solidFill>
                  <a:srgbClr val="000000"/>
                </a:solidFill>
                <a:effectLst>
                  <a:outerShdw blurRad="38100" dist="38100" dir="2700000" algn="tl">
                    <a:srgbClr val="C0C0C0"/>
                  </a:outerShdw>
                </a:effectLst>
              </a:rPr>
            </a:br>
            <a:r>
              <a:rPr lang="en-US" dirty="0" smtClean="0">
                <a:solidFill>
                  <a:srgbClr val="000000"/>
                </a:solidFill>
                <a:effectLst>
                  <a:outerShdw blurRad="38100" dist="38100" dir="2700000" algn="tl">
                    <a:srgbClr val="C0C0C0"/>
                  </a:outerShdw>
                </a:effectLst>
              </a:rPr>
              <a:t>Layers</a:t>
            </a:r>
            <a:endParaRPr lang="en-US" dirty="0">
              <a:solidFill>
                <a:srgbClr val="000000"/>
              </a:solidFill>
              <a:effectLst>
                <a:outerShdw blurRad="38100" dist="38100" dir="2700000" algn="tl">
                  <a:srgbClr val="C0C0C0"/>
                </a:outerShdw>
              </a:effectLst>
            </a:endParaRPr>
          </a:p>
        </p:txBody>
      </p:sp>
      <p:sp>
        <p:nvSpPr>
          <p:cNvPr id="41987" name="Rectangle 3"/>
          <p:cNvSpPr>
            <a:spLocks noGrp="1" noChangeArrowheads="1"/>
          </p:cNvSpPr>
          <p:nvPr>
            <p:ph type="body" sz="half" idx="1"/>
          </p:nvPr>
        </p:nvSpPr>
        <p:spPr>
          <a:xfrm>
            <a:off x="0" y="5105400"/>
            <a:ext cx="9144000" cy="1295400"/>
          </a:xfrm>
          <a:noFill/>
          <a:ln/>
        </p:spPr>
        <p:txBody>
          <a:bodyPr lIns="90488" tIns="44450" rIns="90488" bIns="44450"/>
          <a:lstStyle/>
          <a:p>
            <a:pPr marL="0" indent="0">
              <a:buFontTx/>
              <a:buNone/>
            </a:pPr>
            <a:r>
              <a:rPr lang="en-US" sz="2800" dirty="0">
                <a:solidFill>
                  <a:srgbClr val="FF3300"/>
                </a:solidFill>
                <a:effectLst>
                  <a:outerShdw blurRad="38100" dist="38100" dir="2700000" algn="tl">
                    <a:srgbClr val="C0C0C0"/>
                  </a:outerShdw>
                </a:effectLst>
              </a:rPr>
              <a:t>Model</a:t>
            </a:r>
            <a:r>
              <a:rPr lang="en-US" sz="2800" dirty="0">
                <a:solidFill>
                  <a:srgbClr val="000000"/>
                </a:solidFill>
                <a:effectLst>
                  <a:outerShdw blurRad="38100" dist="38100" dir="2700000" algn="tl">
                    <a:srgbClr val="C0C0C0"/>
                  </a:outerShdw>
                </a:effectLst>
              </a:rPr>
              <a:t>:  Packing uniform, hard spheres to best use available space.  This is called </a:t>
            </a:r>
            <a:r>
              <a:rPr lang="en-US" sz="2800" dirty="0">
                <a:solidFill>
                  <a:srgbClr val="FF3300"/>
                </a:solidFill>
                <a:effectLst>
                  <a:outerShdw blurRad="38100" dist="38100" dir="2700000" algn="tl">
                    <a:srgbClr val="C0C0C0"/>
                  </a:outerShdw>
                </a:effectLst>
              </a:rPr>
              <a:t>closest packing</a:t>
            </a:r>
            <a:r>
              <a:rPr lang="en-US" sz="2800" dirty="0">
                <a:solidFill>
                  <a:srgbClr val="000000"/>
                </a:solidFill>
                <a:effectLst>
                  <a:outerShdw blurRad="38100" dist="38100" dir="2700000" algn="tl">
                    <a:srgbClr val="C0C0C0"/>
                  </a:outerShdw>
                </a:effectLst>
              </a:rPr>
              <a:t>.  Each atom has 12 nearest neighbors</a:t>
            </a:r>
            <a:r>
              <a:rPr lang="en-US" sz="2800" dirty="0" smtClean="0">
                <a:solidFill>
                  <a:srgbClr val="000000"/>
                </a:solidFill>
                <a:effectLst>
                  <a:outerShdw blurRad="38100" dist="38100" dir="2700000" algn="tl">
                    <a:srgbClr val="C0C0C0"/>
                  </a:outerShdw>
                </a:effectLst>
              </a:rPr>
              <a:t>.</a:t>
            </a:r>
            <a:endParaRPr lang="en-US" sz="2800" dirty="0">
              <a:solidFill>
                <a:srgbClr val="00000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strips(downRight)">
                                      <p:cBhvr>
                                        <p:cTn id="7" dur="5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304800"/>
            <a:ext cx="3962400" cy="762000"/>
          </a:xfrm>
          <a:noFill/>
          <a:ln/>
        </p:spPr>
        <p:txBody>
          <a:bodyPr lIns="90488" tIns="44450" rIns="90488" bIns="44450"/>
          <a:lstStyle/>
          <a:p>
            <a:r>
              <a:rPr lang="en-US" u="sng">
                <a:solidFill>
                  <a:srgbClr val="000000"/>
                </a:solidFill>
                <a:effectLst>
                  <a:outerShdw blurRad="38100" dist="38100" dir="2700000" algn="tl">
                    <a:srgbClr val="C0C0C0"/>
                  </a:outerShdw>
                </a:effectLst>
              </a:rPr>
              <a:t>Metal Alloys</a:t>
            </a:r>
          </a:p>
        </p:txBody>
      </p:sp>
      <p:sp>
        <p:nvSpPr>
          <p:cNvPr id="45059" name="Rectangle 3"/>
          <p:cNvSpPr>
            <a:spLocks noGrp="1" noChangeArrowheads="1"/>
          </p:cNvSpPr>
          <p:nvPr>
            <p:ph type="body" sz="half" idx="1"/>
          </p:nvPr>
        </p:nvSpPr>
        <p:spPr>
          <a:xfrm>
            <a:off x="609600" y="1219200"/>
            <a:ext cx="3810000" cy="4114800"/>
          </a:xfrm>
          <a:noFill/>
          <a:ln/>
        </p:spPr>
        <p:txBody>
          <a:bodyPr lIns="90488" tIns="44450" rIns="90488" bIns="44450"/>
          <a:lstStyle/>
          <a:p>
            <a:pPr>
              <a:buClr>
                <a:schemeClr val="accent2"/>
              </a:buClr>
              <a:buFont typeface="Wingdings" pitchFamily="2" charset="2"/>
              <a:buChar char="v"/>
            </a:pPr>
            <a:r>
              <a:rPr lang="en-US" sz="2800" dirty="0" err="1">
                <a:solidFill>
                  <a:srgbClr val="FF3300"/>
                </a:solidFill>
                <a:effectLst>
                  <a:outerShdw blurRad="38100" dist="38100" dir="2700000" algn="tl">
                    <a:srgbClr val="C0C0C0"/>
                  </a:outerShdw>
                </a:effectLst>
              </a:rPr>
              <a:t>Substitutional</a:t>
            </a:r>
            <a:r>
              <a:rPr lang="en-US" sz="2800" dirty="0">
                <a:solidFill>
                  <a:srgbClr val="FF3300"/>
                </a:solidFill>
                <a:effectLst>
                  <a:outerShdw blurRad="38100" dist="38100" dir="2700000" algn="tl">
                    <a:srgbClr val="C0C0C0"/>
                  </a:outerShdw>
                </a:effectLst>
              </a:rPr>
              <a:t> Alloy</a:t>
            </a:r>
            <a:r>
              <a:rPr lang="en-US" sz="2800" dirty="0">
                <a:solidFill>
                  <a:srgbClr val="000000"/>
                </a:solidFill>
                <a:effectLst>
                  <a:outerShdw blurRad="38100" dist="38100" dir="2700000" algn="tl">
                    <a:srgbClr val="C0C0C0"/>
                  </a:outerShdw>
                </a:effectLst>
              </a:rPr>
              <a:t>:  some metal atoms replaced by others of similar size.</a:t>
            </a:r>
          </a:p>
          <a:p>
            <a:pPr algn="ctr"/>
            <a:r>
              <a:rPr lang="en-US" sz="2800" dirty="0">
                <a:solidFill>
                  <a:srgbClr val="000000"/>
                </a:solidFill>
                <a:effectLst>
                  <a:outerShdw blurRad="38100" dist="38100" dir="2700000" algn="tl">
                    <a:srgbClr val="C0C0C0"/>
                  </a:outerShdw>
                </a:effectLst>
              </a:rPr>
              <a:t>brass = Cu/Zn</a:t>
            </a:r>
          </a:p>
          <a:p>
            <a:endParaRPr lang="en-US" sz="2800" dirty="0">
              <a:solidFill>
                <a:srgbClr val="000000"/>
              </a:solidFill>
              <a:effectLst>
                <a:outerShdw blurRad="38100" dist="38100" dir="2700000" algn="tl">
                  <a:srgbClr val="C0C0C0"/>
                </a:outerShdw>
              </a:effectLst>
            </a:endParaRPr>
          </a:p>
        </p:txBody>
      </p:sp>
      <p:pic>
        <p:nvPicPr>
          <p:cNvPr id="45060" name="Picture 4" descr="Brass1"/>
          <p:cNvPicPr>
            <a:picLocks noGrp="1" noChangeAspect="1" noChangeArrowheads="1"/>
          </p:cNvPicPr>
          <p:nvPr>
            <p:ph sz="half" idx="2"/>
          </p:nvPr>
        </p:nvPicPr>
        <p:blipFill>
          <a:blip r:embed="rId3" cstate="print"/>
          <a:srcRect/>
          <a:stretch>
            <a:fillRect/>
          </a:stretch>
        </p:blipFill>
        <p:spPr>
          <a:xfrm>
            <a:off x="4495800" y="381000"/>
            <a:ext cx="4343400" cy="3984625"/>
          </a:xfrm>
          <a:noFill/>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81000" y="228600"/>
            <a:ext cx="3810000" cy="1143000"/>
          </a:xfrm>
          <a:noFill/>
          <a:ln/>
        </p:spPr>
        <p:txBody>
          <a:bodyPr lIns="90488" tIns="44450" rIns="90488" bIns="44450"/>
          <a:lstStyle/>
          <a:p>
            <a:r>
              <a:rPr lang="en-US" u="sng">
                <a:solidFill>
                  <a:srgbClr val="000000"/>
                </a:solidFill>
                <a:effectLst>
                  <a:outerShdw blurRad="38100" dist="38100" dir="2700000" algn="tl">
                    <a:srgbClr val="C0C0C0"/>
                  </a:outerShdw>
                </a:effectLst>
              </a:rPr>
              <a:t>Metal Alloys</a:t>
            </a:r>
            <a:r>
              <a:rPr lang="en-US">
                <a:solidFill>
                  <a:srgbClr val="000000"/>
                </a:solidFill>
                <a:effectLst>
                  <a:outerShdw blurRad="38100" dist="38100" dir="2700000" algn="tl">
                    <a:srgbClr val="C0C0C0"/>
                  </a:outerShdw>
                </a:effectLst>
              </a:rPr>
              <a:t/>
            </a:r>
            <a:br>
              <a:rPr lang="en-US">
                <a:solidFill>
                  <a:srgbClr val="000000"/>
                </a:solidFill>
                <a:effectLst>
                  <a:outerShdw blurRad="38100" dist="38100" dir="2700000" algn="tl">
                    <a:srgbClr val="C0C0C0"/>
                  </a:outerShdw>
                </a:effectLst>
              </a:rPr>
            </a:br>
            <a:r>
              <a:rPr lang="en-US" sz="2000">
                <a:solidFill>
                  <a:srgbClr val="000000"/>
                </a:solidFill>
                <a:effectLst>
                  <a:outerShdw blurRad="38100" dist="38100" dir="2700000" algn="tl">
                    <a:srgbClr val="C0C0C0"/>
                  </a:outerShdw>
                </a:effectLst>
              </a:rPr>
              <a:t>(continued)</a:t>
            </a:r>
          </a:p>
        </p:txBody>
      </p:sp>
      <p:sp>
        <p:nvSpPr>
          <p:cNvPr id="47107" name="Rectangle 3"/>
          <p:cNvSpPr>
            <a:spLocks noGrp="1" noChangeArrowheads="1"/>
          </p:cNvSpPr>
          <p:nvPr>
            <p:ph type="body" sz="half" idx="1"/>
          </p:nvPr>
        </p:nvSpPr>
        <p:spPr>
          <a:xfrm>
            <a:off x="228600" y="1371600"/>
            <a:ext cx="4191000" cy="4191000"/>
          </a:xfrm>
          <a:noFill/>
          <a:ln/>
        </p:spPr>
        <p:txBody>
          <a:bodyPr lIns="90488" tIns="44450" rIns="90488" bIns="44450"/>
          <a:lstStyle/>
          <a:p>
            <a:pPr>
              <a:buFont typeface="Wingdings" pitchFamily="2" charset="2"/>
              <a:buChar char="v"/>
            </a:pPr>
            <a:r>
              <a:rPr lang="en-US" sz="2800" dirty="0">
                <a:solidFill>
                  <a:srgbClr val="FF3300"/>
                </a:solidFill>
                <a:effectLst>
                  <a:outerShdw blurRad="38100" dist="38100" dir="2700000" algn="tl">
                    <a:srgbClr val="C0C0C0"/>
                  </a:outerShdw>
                </a:effectLst>
              </a:rPr>
              <a:t>Interstitial Alloy</a:t>
            </a:r>
            <a:r>
              <a:rPr lang="en-US" sz="2800" dirty="0">
                <a:solidFill>
                  <a:srgbClr val="000000"/>
                </a:solidFill>
                <a:effectLst>
                  <a:outerShdw blurRad="38100" dist="38100" dir="2700000" algn="tl">
                    <a:srgbClr val="C0C0C0"/>
                  </a:outerShdw>
                </a:effectLst>
              </a:rPr>
              <a:t>:  Interstices (holes) in closest packed metal structure are occupied by small atoms.</a:t>
            </a:r>
          </a:p>
          <a:p>
            <a:pPr>
              <a:buClr>
                <a:schemeClr val="accent1"/>
              </a:buClr>
              <a:buFont typeface="Wingdings" pitchFamily="2" charset="2"/>
              <a:buNone/>
            </a:pPr>
            <a:endParaRPr lang="en-US" sz="2800" dirty="0">
              <a:solidFill>
                <a:srgbClr val="000000"/>
              </a:solidFill>
              <a:effectLst>
                <a:outerShdw blurRad="38100" dist="38100" dir="2700000" algn="tl">
                  <a:srgbClr val="C0C0C0"/>
                </a:outerShdw>
              </a:effectLst>
            </a:endParaRPr>
          </a:p>
          <a:p>
            <a:pPr algn="ctr">
              <a:spcBef>
                <a:spcPct val="40000"/>
              </a:spcBef>
            </a:pPr>
            <a:r>
              <a:rPr lang="en-US" sz="2800" dirty="0">
                <a:solidFill>
                  <a:srgbClr val="000000"/>
                </a:solidFill>
                <a:effectLst>
                  <a:outerShdw blurRad="38100" dist="38100" dir="2700000" algn="tl">
                    <a:srgbClr val="C0C0C0"/>
                  </a:outerShdw>
                </a:effectLst>
              </a:rPr>
              <a:t>steel = iron + carbon</a:t>
            </a:r>
          </a:p>
          <a:p>
            <a:pPr>
              <a:buFontTx/>
              <a:buNone/>
            </a:pPr>
            <a:endParaRPr lang="en-US" sz="2800" dirty="0">
              <a:effectLst>
                <a:outerShdw blurRad="38100" dist="38100" dir="2700000" algn="tl">
                  <a:srgbClr val="C0C0C0"/>
                </a:outerShdw>
              </a:effectLst>
            </a:endParaRPr>
          </a:p>
        </p:txBody>
      </p:sp>
      <p:pic>
        <p:nvPicPr>
          <p:cNvPr id="47108" name="Picture 4" descr="Steel"/>
          <p:cNvPicPr>
            <a:picLocks noGrp="1" noChangeAspect="1" noChangeArrowheads="1"/>
          </p:cNvPicPr>
          <p:nvPr>
            <p:ph sz="half" idx="2"/>
          </p:nvPr>
        </p:nvPicPr>
        <p:blipFill>
          <a:blip r:embed="rId3" cstate="print"/>
          <a:srcRect/>
          <a:stretch>
            <a:fillRect/>
          </a:stretch>
        </p:blipFill>
        <p:spPr>
          <a:xfrm>
            <a:off x="4572000" y="685800"/>
            <a:ext cx="4343400" cy="3930650"/>
          </a:xfrm>
          <a:noFill/>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E6CD"/>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28600"/>
            <a:ext cx="7772400" cy="609600"/>
          </a:xfrm>
        </p:spPr>
        <p:txBody>
          <a:bodyPr/>
          <a:lstStyle/>
          <a:p>
            <a:r>
              <a:rPr lang="en-US" sz="3200">
                <a:solidFill>
                  <a:schemeClr val="tx1"/>
                </a:solidFill>
                <a:effectLst>
                  <a:outerShdw blurRad="38100" dist="38100" dir="2700000" algn="tl">
                    <a:srgbClr val="000000"/>
                  </a:outerShdw>
                </a:effectLst>
              </a:rPr>
              <a:t>Network Atomic Solids</a:t>
            </a:r>
          </a:p>
        </p:txBody>
      </p:sp>
      <p:sp>
        <p:nvSpPr>
          <p:cNvPr id="10243" name="Text Box 3"/>
          <p:cNvSpPr txBox="1">
            <a:spLocks noChangeArrowheads="1"/>
          </p:cNvSpPr>
          <p:nvPr/>
        </p:nvSpPr>
        <p:spPr bwMode="auto">
          <a:xfrm>
            <a:off x="533400" y="762000"/>
            <a:ext cx="8321675" cy="830997"/>
          </a:xfrm>
          <a:prstGeom prst="rect">
            <a:avLst/>
          </a:prstGeom>
          <a:noFill/>
          <a:ln w="12700">
            <a:noFill/>
            <a:miter lim="800000"/>
            <a:headEnd/>
            <a:tailEnd/>
          </a:ln>
          <a:effectLst/>
        </p:spPr>
        <p:txBody>
          <a:bodyPr>
            <a:spAutoFit/>
          </a:bodyPr>
          <a:lstStyle/>
          <a:p>
            <a:pPr eaLnBrk="0" hangingPunct="0"/>
            <a:r>
              <a:rPr lang="en-US"/>
              <a:t>Some covalently bonded substances DO NOT form discrete molecules.</a:t>
            </a:r>
          </a:p>
        </p:txBody>
      </p:sp>
      <p:sp>
        <p:nvSpPr>
          <p:cNvPr id="10244" name="Text Box 4"/>
          <p:cNvSpPr txBox="1">
            <a:spLocks noChangeArrowheads="1"/>
          </p:cNvSpPr>
          <p:nvPr/>
        </p:nvSpPr>
        <p:spPr bwMode="auto">
          <a:xfrm>
            <a:off x="838200" y="4800600"/>
            <a:ext cx="3962400" cy="1200329"/>
          </a:xfrm>
          <a:prstGeom prst="rect">
            <a:avLst/>
          </a:prstGeom>
          <a:noFill/>
          <a:ln w="12700">
            <a:noFill/>
            <a:miter lim="800000"/>
            <a:headEnd/>
            <a:tailEnd/>
          </a:ln>
          <a:effectLst/>
        </p:spPr>
        <p:txBody>
          <a:bodyPr>
            <a:spAutoFit/>
          </a:bodyPr>
          <a:lstStyle/>
          <a:p>
            <a:pPr eaLnBrk="0" hangingPunct="0"/>
            <a:r>
              <a:rPr lang="en-US"/>
              <a:t>Diamond, a network of covalently bonded carbon atoms</a:t>
            </a:r>
          </a:p>
        </p:txBody>
      </p:sp>
      <p:sp>
        <p:nvSpPr>
          <p:cNvPr id="10245" name="Text Box 5"/>
          <p:cNvSpPr txBox="1">
            <a:spLocks noChangeArrowheads="1"/>
          </p:cNvSpPr>
          <p:nvPr/>
        </p:nvSpPr>
        <p:spPr bwMode="auto">
          <a:xfrm>
            <a:off x="4953000" y="4800600"/>
            <a:ext cx="3962400" cy="1200329"/>
          </a:xfrm>
          <a:prstGeom prst="rect">
            <a:avLst/>
          </a:prstGeom>
          <a:noFill/>
          <a:ln w="12700">
            <a:noFill/>
            <a:miter lim="800000"/>
            <a:headEnd/>
            <a:tailEnd/>
          </a:ln>
          <a:effectLst/>
        </p:spPr>
        <p:txBody>
          <a:bodyPr>
            <a:spAutoFit/>
          </a:bodyPr>
          <a:lstStyle/>
          <a:p>
            <a:pPr eaLnBrk="0" hangingPunct="0"/>
            <a:r>
              <a:rPr lang="en-US"/>
              <a:t>Graphite, a network of covalently bonded carbon atoms</a:t>
            </a:r>
          </a:p>
        </p:txBody>
      </p:sp>
      <p:pic>
        <p:nvPicPr>
          <p:cNvPr id="10246" name="Picture 6" descr="graphite"/>
          <p:cNvPicPr>
            <a:picLocks noChangeAspect="1" noChangeArrowheads="1" noCrop="1"/>
          </p:cNvPicPr>
          <p:nvPr/>
        </p:nvPicPr>
        <p:blipFill>
          <a:blip r:embed="rId3" cstate="print"/>
          <a:srcRect/>
          <a:stretch>
            <a:fillRect/>
          </a:stretch>
        </p:blipFill>
        <p:spPr bwMode="auto">
          <a:xfrm>
            <a:off x="4953000" y="1752600"/>
            <a:ext cx="3810000" cy="2857500"/>
          </a:xfrm>
          <a:prstGeom prst="rect">
            <a:avLst/>
          </a:prstGeom>
          <a:ln>
            <a:noFill/>
          </a:ln>
          <a:effectLst>
            <a:outerShdw blurRad="292100" dist="139700" dir="2700000" algn="tl" rotWithShape="0">
              <a:srgbClr val="333333">
                <a:alpha val="65000"/>
              </a:srgbClr>
            </a:outerShdw>
          </a:effectLst>
        </p:spPr>
      </p:pic>
      <p:pic>
        <p:nvPicPr>
          <p:cNvPr id="10247" name="Picture 7" descr="diamond"/>
          <p:cNvPicPr>
            <a:picLocks noChangeAspect="1" noChangeArrowheads="1" noCrop="1"/>
          </p:cNvPicPr>
          <p:nvPr/>
        </p:nvPicPr>
        <p:blipFill>
          <a:blip r:embed="rId4" cstate="print"/>
          <a:srcRect/>
          <a:stretch>
            <a:fillRect/>
          </a:stretch>
        </p:blipFill>
        <p:spPr bwMode="auto">
          <a:xfrm>
            <a:off x="609600" y="1752600"/>
            <a:ext cx="3810000" cy="28575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cTn>
                              </p:par>
                              <p:par>
                                <p:cTn id="8" presetID="3" presetClass="entr" presetSubtype="10" fill="hold" nodeType="withEffect">
                                  <p:stCondLst>
                                    <p:cond delay="0"/>
                                  </p:stCondLst>
                                  <p:childTnLst>
                                    <p:set>
                                      <p:cBhvr>
                                        <p:cTn id="9" dur="1" fill="hold">
                                          <p:stCondLst>
                                            <p:cond delay="0"/>
                                          </p:stCondLst>
                                        </p:cTn>
                                        <p:tgtEl>
                                          <p:spTgt spid="10247"/>
                                        </p:tgtEl>
                                        <p:attrNameLst>
                                          <p:attrName>style.visibility</p:attrName>
                                        </p:attrNameLst>
                                      </p:cBhvr>
                                      <p:to>
                                        <p:strVal val="visible"/>
                                      </p:to>
                                    </p:set>
                                    <p:animEffect transition="in" filter="blinds(horizontal)">
                                      <p:cBhvr>
                                        <p:cTn id="10" dur="500"/>
                                        <p:tgtEl>
                                          <p:spTgt spid="1024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245"/>
                                        </p:tgtEl>
                                        <p:attrNameLst>
                                          <p:attrName>style.visibility</p:attrName>
                                        </p:attrNameLst>
                                      </p:cBhvr>
                                      <p:to>
                                        <p:strVal val="visible"/>
                                      </p:to>
                                    </p:set>
                                    <p:animEffect transition="in" filter="blinds(horizontal)">
                                      <p:cBhvr>
                                        <p:cTn id="15" dur="500"/>
                                        <p:tgtEl>
                                          <p:spTgt spid="10245"/>
                                        </p:tgtEl>
                                      </p:cBhvr>
                                    </p:animEffect>
                                  </p:childTnLst>
                                </p:cTn>
                              </p:par>
                              <p:par>
                                <p:cTn id="16" presetID="3" presetClass="entr" presetSubtype="10" fill="hold" nodeType="withEffect">
                                  <p:stCondLst>
                                    <p:cond delay="0"/>
                                  </p:stCondLst>
                                  <p:childTnLst>
                                    <p:set>
                                      <p:cBhvr>
                                        <p:cTn id="17" dur="1" fill="hold">
                                          <p:stCondLst>
                                            <p:cond delay="0"/>
                                          </p:stCondLst>
                                        </p:cTn>
                                        <p:tgtEl>
                                          <p:spTgt spid="10246"/>
                                        </p:tgtEl>
                                        <p:attrNameLst>
                                          <p:attrName>style.visibility</p:attrName>
                                        </p:attrNameLst>
                                      </p:cBhvr>
                                      <p:to>
                                        <p:strVal val="visible"/>
                                      </p:to>
                                    </p:set>
                                    <p:animEffect transition="in" filter="blinds(horizontal)">
                                      <p:cBhvr>
                                        <p:cTn id="18"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utoUpdateAnimBg="0"/>
      <p:bldP spid="1024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sz="4000" dirty="0" err="1" smtClean="0">
                <a:solidFill>
                  <a:srgbClr val="FF0000"/>
                </a:solidFill>
                <a:effectLst>
                  <a:outerShdw blurRad="38100" dist="38100" dir="2700000" algn="tl">
                    <a:srgbClr val="000000">
                      <a:alpha val="43137"/>
                    </a:srgbClr>
                  </a:outerShdw>
                </a:effectLst>
              </a:rPr>
              <a:t>Graphene</a:t>
            </a:r>
            <a:endParaRPr lang="en-US" sz="4000" dirty="0">
              <a:solidFill>
                <a:srgbClr val="FF0000"/>
              </a:solidFill>
              <a:effectLst>
                <a:outerShdw blurRad="38100" dist="38100" dir="2700000" algn="tl">
                  <a:srgbClr val="000000">
                    <a:alpha val="43137"/>
                  </a:srgbClr>
                </a:outerShdw>
              </a:effectLst>
            </a:endParaRPr>
          </a:p>
        </p:txBody>
      </p:sp>
      <p:pic>
        <p:nvPicPr>
          <p:cNvPr id="91138" name="Picture 2" descr="http://upload.wikimedia.org/wikipedia/commons/thumb/e/e0/GraphenLayer.svg/500px-GraphenLayer.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066800"/>
            <a:ext cx="4762500" cy="3657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19700" y="1077686"/>
            <a:ext cx="3771900" cy="1200329"/>
          </a:xfrm>
          <a:prstGeom prst="rect">
            <a:avLst/>
          </a:prstGeom>
          <a:noFill/>
        </p:spPr>
        <p:txBody>
          <a:bodyPr wrap="square" rtlCol="0">
            <a:spAutoFit/>
          </a:bodyPr>
          <a:lstStyle/>
          <a:p>
            <a:r>
              <a:rPr lang="en-US" b="0" dirty="0" err="1"/>
              <a:t>Graphene</a:t>
            </a:r>
            <a:r>
              <a:rPr lang="en-US" b="0" dirty="0"/>
              <a:t> can be described as a one-atom thick layer of </a:t>
            </a:r>
            <a:r>
              <a:rPr lang="en-US" b="0" dirty="0" smtClean="0"/>
              <a:t>graphite.</a:t>
            </a:r>
            <a:endParaRPr lang="en-US" dirty="0"/>
          </a:p>
        </p:txBody>
      </p:sp>
      <p:sp>
        <p:nvSpPr>
          <p:cNvPr id="5" name="TextBox 4"/>
          <p:cNvSpPr txBox="1"/>
          <p:nvPr/>
        </p:nvSpPr>
        <p:spPr>
          <a:xfrm>
            <a:off x="7375567" y="6474023"/>
            <a:ext cx="1768433" cy="307777"/>
          </a:xfrm>
          <a:prstGeom prst="rect">
            <a:avLst/>
          </a:prstGeom>
          <a:noFill/>
        </p:spPr>
        <p:txBody>
          <a:bodyPr wrap="none" rtlCol="0">
            <a:spAutoFit/>
          </a:bodyPr>
          <a:lstStyle/>
          <a:p>
            <a:r>
              <a:rPr lang="en-US" sz="1400" dirty="0" smtClean="0"/>
              <a:t>Source: Wikipedia</a:t>
            </a:r>
            <a:endParaRPr lang="en-US" sz="1400" dirty="0"/>
          </a:p>
        </p:txBody>
      </p:sp>
      <p:sp>
        <p:nvSpPr>
          <p:cNvPr id="6" name="TextBox 5"/>
          <p:cNvSpPr txBox="1"/>
          <p:nvPr/>
        </p:nvSpPr>
        <p:spPr>
          <a:xfrm>
            <a:off x="5181600" y="2667000"/>
            <a:ext cx="3429000" cy="1938992"/>
          </a:xfrm>
          <a:prstGeom prst="rect">
            <a:avLst/>
          </a:prstGeom>
          <a:noFill/>
        </p:spPr>
        <p:txBody>
          <a:bodyPr wrap="square" rtlCol="0">
            <a:spAutoFit/>
          </a:bodyPr>
          <a:lstStyle/>
          <a:p>
            <a:r>
              <a:rPr lang="en-US" b="0" dirty="0"/>
              <a:t>High-quality </a:t>
            </a:r>
            <a:r>
              <a:rPr lang="en-US" b="0" dirty="0" err="1"/>
              <a:t>graphene</a:t>
            </a:r>
            <a:r>
              <a:rPr lang="en-US" b="0" dirty="0"/>
              <a:t> is strong, light, nearly transparent and an excellent conductor of heat and electricity. </a:t>
            </a:r>
            <a:endParaRPr lang="en-US" dirty="0"/>
          </a:p>
        </p:txBody>
      </p:sp>
      <p:sp>
        <p:nvSpPr>
          <p:cNvPr id="7" name="TextBox 6"/>
          <p:cNvSpPr txBox="1"/>
          <p:nvPr/>
        </p:nvSpPr>
        <p:spPr>
          <a:xfrm>
            <a:off x="293914" y="4926134"/>
            <a:ext cx="8469086" cy="1569660"/>
          </a:xfrm>
          <a:prstGeom prst="rect">
            <a:avLst/>
          </a:prstGeom>
          <a:noFill/>
        </p:spPr>
        <p:txBody>
          <a:bodyPr wrap="square" rtlCol="0">
            <a:spAutoFit/>
          </a:bodyPr>
          <a:lstStyle/>
          <a:p>
            <a:r>
              <a:rPr lang="en-US" b="0" dirty="0"/>
              <a:t>Andre </a:t>
            </a:r>
            <a:r>
              <a:rPr lang="en-US" b="0" dirty="0" err="1"/>
              <a:t>Geim</a:t>
            </a:r>
            <a:r>
              <a:rPr lang="en-US" b="0" dirty="0"/>
              <a:t> and Konstantin </a:t>
            </a:r>
            <a:r>
              <a:rPr lang="en-US" b="0" dirty="0" err="1"/>
              <a:t>Novoselov</a:t>
            </a:r>
            <a:r>
              <a:rPr lang="en-US" b="0" dirty="0"/>
              <a:t> at the University of Manchester won the Nobel Prize in Physics in 2010 "for groundbreaking experiments regarding the two-dimensional material </a:t>
            </a:r>
            <a:r>
              <a:rPr lang="en-US" b="0" dirty="0" err="1"/>
              <a:t>graphene</a:t>
            </a:r>
            <a:r>
              <a:rPr lang="en-US" b="0" dirty="0"/>
              <a:t>"</a:t>
            </a:r>
            <a:endParaRPr lang="en-US" dirty="0"/>
          </a:p>
        </p:txBody>
      </p:sp>
    </p:spTree>
    <p:extLst>
      <p:ext uri="{BB962C8B-B14F-4D97-AF65-F5344CB8AC3E}">
        <p14:creationId xmlns:p14="http://schemas.microsoft.com/office/powerpoint/2010/main" val="2697193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4876800" cy="1143000"/>
          </a:xfrm>
        </p:spPr>
        <p:txBody>
          <a:bodyPr/>
          <a:lstStyle/>
          <a:p>
            <a:r>
              <a:rPr lang="en-US" sz="4000" dirty="0" smtClean="0">
                <a:solidFill>
                  <a:schemeClr val="tx1">
                    <a:lumMod val="75000"/>
                    <a:lumOff val="25000"/>
                  </a:schemeClr>
                </a:solidFill>
                <a:effectLst>
                  <a:outerShdw blurRad="38100" dist="38100" dir="2700000" algn="tl">
                    <a:srgbClr val="000000">
                      <a:alpha val="43137"/>
                    </a:srgbClr>
                  </a:outerShdw>
                </a:effectLst>
              </a:rPr>
              <a:t>Semiconductors</a:t>
            </a:r>
            <a:endParaRPr lang="en-US" sz="4000" dirty="0">
              <a:solidFill>
                <a:schemeClr val="tx1">
                  <a:lumMod val="75000"/>
                  <a:lumOff val="2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219200"/>
            <a:ext cx="8458200" cy="1600200"/>
          </a:xfrm>
        </p:spPr>
        <p:txBody>
          <a:bodyPr/>
          <a:lstStyle/>
          <a:p>
            <a:pPr marL="0" indent="0">
              <a:buNone/>
            </a:pPr>
            <a:r>
              <a:rPr lang="en-US" dirty="0" smtClean="0">
                <a:solidFill>
                  <a:schemeClr val="tx1">
                    <a:lumMod val="75000"/>
                    <a:lumOff val="25000"/>
                  </a:schemeClr>
                </a:solidFill>
              </a:rPr>
              <a:t>Pure silicon is structurally the same as diamond, but is a semiconductor rather than an insulator.</a:t>
            </a:r>
          </a:p>
          <a:p>
            <a:pPr marL="457200" lvl="1" indent="0">
              <a:buNone/>
            </a:pPr>
            <a:endParaRPr lang="en-US" dirty="0">
              <a:solidFill>
                <a:schemeClr val="tx1">
                  <a:lumMod val="75000"/>
                  <a:lumOff val="25000"/>
                </a:schemeClr>
              </a:solidFill>
            </a:endParaRPr>
          </a:p>
        </p:txBody>
      </p:sp>
      <p:pic>
        <p:nvPicPr>
          <p:cNvPr id="6" name="Picture 2" descr="http://upload.wikimedia.org/wikipedia/commons/thumb/5/59/Polycrystalline_silicon_rod.jpg/319px-Polycrystalline_silicon_r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895600"/>
            <a:ext cx="3443603"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8857" y="2808744"/>
            <a:ext cx="5334000" cy="2677656"/>
          </a:xfrm>
          <a:prstGeom prst="rect">
            <a:avLst/>
          </a:prstGeom>
          <a:noFill/>
        </p:spPr>
        <p:txBody>
          <a:bodyPr wrap="square" rtlCol="0">
            <a:spAutoFit/>
          </a:bodyPr>
          <a:lstStyle/>
          <a:p>
            <a:pPr lvl="1">
              <a:buFont typeface="Wingdings" panose="05000000000000000000" pitchFamily="2" charset="2"/>
              <a:buChar char="q"/>
            </a:pPr>
            <a:r>
              <a:rPr lang="en-US" dirty="0" smtClean="0">
                <a:solidFill>
                  <a:schemeClr val="tx1">
                    <a:lumMod val="75000"/>
                    <a:lumOff val="25000"/>
                  </a:schemeClr>
                </a:solidFill>
              </a:rPr>
              <a:t> </a:t>
            </a:r>
            <a:r>
              <a:rPr lang="en-US" sz="2800" dirty="0" smtClean="0">
                <a:solidFill>
                  <a:schemeClr val="tx1">
                    <a:lumMod val="75000"/>
                    <a:lumOff val="25000"/>
                  </a:schemeClr>
                </a:solidFill>
              </a:rPr>
              <a:t>The </a:t>
            </a:r>
            <a:r>
              <a:rPr lang="en-US" sz="2800" dirty="0">
                <a:solidFill>
                  <a:schemeClr val="tx1">
                    <a:lumMod val="75000"/>
                    <a:lumOff val="25000"/>
                  </a:schemeClr>
                </a:solidFill>
              </a:rPr>
              <a:t>conductivity increases at higher temperature.</a:t>
            </a:r>
          </a:p>
          <a:p>
            <a:pPr lvl="1">
              <a:buFont typeface="Wingdings" panose="05000000000000000000" pitchFamily="2" charset="2"/>
              <a:buChar char="q"/>
            </a:pPr>
            <a:r>
              <a:rPr lang="en-US" sz="2800" dirty="0">
                <a:solidFill>
                  <a:schemeClr val="tx1">
                    <a:lumMod val="75000"/>
                    <a:lumOff val="25000"/>
                  </a:schemeClr>
                </a:solidFill>
              </a:rPr>
              <a:t> Conductivity of silicon can be improved by doping with other elements.</a:t>
            </a:r>
          </a:p>
        </p:txBody>
      </p:sp>
    </p:spTree>
    <p:extLst>
      <p:ext uri="{BB962C8B-B14F-4D97-AF65-F5344CB8AC3E}">
        <p14:creationId xmlns:p14="http://schemas.microsoft.com/office/powerpoint/2010/main" val="408281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6324600" cy="1143000"/>
          </a:xfrm>
        </p:spPr>
        <p:txBody>
          <a:bodyPr/>
          <a:lstStyle/>
          <a:p>
            <a:r>
              <a:rPr lang="en-US" sz="4000" dirty="0" smtClean="0">
                <a:solidFill>
                  <a:schemeClr val="tx1">
                    <a:lumMod val="75000"/>
                    <a:lumOff val="25000"/>
                  </a:schemeClr>
                </a:solidFill>
                <a:effectLst>
                  <a:outerShdw blurRad="38100" dist="38100" dir="2700000" algn="tl">
                    <a:srgbClr val="000000">
                      <a:alpha val="43137"/>
                    </a:srgbClr>
                  </a:outerShdw>
                </a:effectLst>
              </a:rPr>
              <a:t>n-type Semiconductors</a:t>
            </a:r>
            <a:endParaRPr lang="en-US" sz="4000" dirty="0">
              <a:solidFill>
                <a:schemeClr val="tx1">
                  <a:lumMod val="75000"/>
                  <a:lumOff val="2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676400"/>
            <a:ext cx="4572000" cy="4419600"/>
          </a:xfrm>
        </p:spPr>
        <p:txBody>
          <a:bodyPr/>
          <a:lstStyle/>
          <a:p>
            <a:pPr marL="0" indent="0">
              <a:buNone/>
            </a:pPr>
            <a:r>
              <a:rPr lang="en-US" sz="2800" dirty="0" smtClean="0">
                <a:solidFill>
                  <a:schemeClr val="tx1">
                    <a:lumMod val="75000"/>
                    <a:lumOff val="25000"/>
                  </a:schemeClr>
                </a:solidFill>
              </a:rPr>
              <a:t>Substances whose conductivity is increased by doping with atoms having more valence electrons than the host crystal. Here, silicon (4 valence e</a:t>
            </a:r>
            <a:r>
              <a:rPr lang="en-US" sz="2800" baseline="30000" dirty="0" smtClean="0">
                <a:solidFill>
                  <a:schemeClr val="tx1">
                    <a:lumMod val="75000"/>
                    <a:lumOff val="25000"/>
                  </a:schemeClr>
                </a:solidFill>
              </a:rPr>
              <a:t>-</a:t>
            </a:r>
            <a:r>
              <a:rPr lang="en-US" sz="2800" dirty="0" smtClean="0">
                <a:solidFill>
                  <a:schemeClr val="tx1">
                    <a:lumMod val="75000"/>
                    <a:lumOff val="25000"/>
                  </a:schemeClr>
                </a:solidFill>
              </a:rPr>
              <a:t>’s) is doped with phosphorus (5 valence e</a:t>
            </a:r>
            <a:r>
              <a:rPr lang="en-US" sz="2800" baseline="30000" dirty="0" smtClean="0">
                <a:solidFill>
                  <a:schemeClr val="tx1">
                    <a:lumMod val="75000"/>
                    <a:lumOff val="25000"/>
                  </a:schemeClr>
                </a:solidFill>
              </a:rPr>
              <a:t>-</a:t>
            </a:r>
            <a:r>
              <a:rPr lang="en-US" sz="2800" dirty="0" smtClean="0">
                <a:solidFill>
                  <a:schemeClr val="tx1">
                    <a:lumMod val="75000"/>
                    <a:lumOff val="25000"/>
                  </a:schemeClr>
                </a:solidFill>
              </a:rPr>
              <a:t>’s).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1600200"/>
            <a:ext cx="3676650" cy="3676650"/>
          </a:xfrm>
          <a:prstGeom prst="rect">
            <a:avLst/>
          </a:prstGeom>
        </p:spPr>
      </p:pic>
    </p:spTree>
    <p:extLst>
      <p:ext uri="{BB962C8B-B14F-4D97-AF65-F5344CB8AC3E}">
        <p14:creationId xmlns:p14="http://schemas.microsoft.com/office/powerpoint/2010/main" val="2748617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6324600" cy="1143000"/>
          </a:xfrm>
        </p:spPr>
        <p:txBody>
          <a:bodyPr/>
          <a:lstStyle/>
          <a:p>
            <a:r>
              <a:rPr lang="en-US" sz="4000" dirty="0">
                <a:solidFill>
                  <a:schemeClr val="tx1">
                    <a:lumMod val="75000"/>
                    <a:lumOff val="25000"/>
                  </a:schemeClr>
                </a:solidFill>
                <a:effectLst>
                  <a:outerShdw blurRad="38100" dist="38100" dir="2700000" algn="tl">
                    <a:srgbClr val="000000">
                      <a:alpha val="43137"/>
                    </a:srgbClr>
                  </a:outerShdw>
                </a:effectLst>
              </a:rPr>
              <a:t>p</a:t>
            </a:r>
            <a:r>
              <a:rPr lang="en-US" sz="4000" dirty="0" smtClean="0">
                <a:solidFill>
                  <a:schemeClr val="tx1">
                    <a:lumMod val="75000"/>
                    <a:lumOff val="25000"/>
                  </a:schemeClr>
                </a:solidFill>
                <a:effectLst>
                  <a:outerShdw blurRad="38100" dist="38100" dir="2700000" algn="tl">
                    <a:srgbClr val="000000">
                      <a:alpha val="43137"/>
                    </a:srgbClr>
                  </a:outerShdw>
                </a:effectLst>
              </a:rPr>
              <a:t>-type Semiconductors</a:t>
            </a:r>
            <a:endParaRPr lang="en-US" sz="4000" dirty="0">
              <a:solidFill>
                <a:schemeClr val="tx1">
                  <a:lumMod val="75000"/>
                  <a:lumOff val="2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600200"/>
            <a:ext cx="4572000" cy="4267200"/>
          </a:xfrm>
        </p:spPr>
        <p:txBody>
          <a:bodyPr/>
          <a:lstStyle/>
          <a:p>
            <a:pPr marL="0" indent="0">
              <a:buNone/>
            </a:pPr>
            <a:r>
              <a:rPr lang="en-US" sz="2800" dirty="0" smtClean="0">
                <a:solidFill>
                  <a:schemeClr val="tx1">
                    <a:lumMod val="75000"/>
                    <a:lumOff val="25000"/>
                  </a:schemeClr>
                </a:solidFill>
              </a:rPr>
              <a:t>Substances whose conductivity is increased by doping with atoms having fewer valence electrons than the host crystal. Here, silicon (4 valence e</a:t>
            </a:r>
            <a:r>
              <a:rPr lang="en-US" sz="2800" baseline="30000" dirty="0" smtClean="0">
                <a:solidFill>
                  <a:schemeClr val="tx1">
                    <a:lumMod val="75000"/>
                    <a:lumOff val="25000"/>
                  </a:schemeClr>
                </a:solidFill>
              </a:rPr>
              <a:t>-</a:t>
            </a:r>
            <a:r>
              <a:rPr lang="en-US" sz="2800" dirty="0" smtClean="0">
                <a:solidFill>
                  <a:schemeClr val="tx1">
                    <a:lumMod val="75000"/>
                    <a:lumOff val="25000"/>
                  </a:schemeClr>
                </a:solidFill>
              </a:rPr>
              <a:t>’s) is doped with aluminum (3 valence e</a:t>
            </a:r>
            <a:r>
              <a:rPr lang="en-US" sz="2800" baseline="30000" dirty="0" smtClean="0">
                <a:solidFill>
                  <a:schemeClr val="tx1">
                    <a:lumMod val="75000"/>
                    <a:lumOff val="25000"/>
                  </a:schemeClr>
                </a:solidFill>
              </a:rPr>
              <a:t>-</a:t>
            </a:r>
            <a:r>
              <a:rPr lang="en-US" sz="2800" dirty="0" smtClean="0">
                <a:solidFill>
                  <a:schemeClr val="tx1">
                    <a:lumMod val="75000"/>
                    <a:lumOff val="25000"/>
                  </a:schemeClr>
                </a:solidFill>
              </a:rPr>
              <a:t>’s).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1581150"/>
            <a:ext cx="3905250" cy="3905250"/>
          </a:xfrm>
          <a:prstGeom prst="rect">
            <a:avLst/>
          </a:prstGeom>
        </p:spPr>
      </p:pic>
    </p:spTree>
    <p:extLst>
      <p:ext uri="{BB962C8B-B14F-4D97-AF65-F5344CB8AC3E}">
        <p14:creationId xmlns:p14="http://schemas.microsoft.com/office/powerpoint/2010/main" val="352914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E6CD"/>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609600" y="228600"/>
            <a:ext cx="5334000" cy="762000"/>
          </a:xfrm>
        </p:spPr>
        <p:txBody>
          <a:bodyPr/>
          <a:lstStyle/>
          <a:p>
            <a:r>
              <a:rPr lang="en-US" sz="3600" u="sng">
                <a:solidFill>
                  <a:schemeClr val="tx1"/>
                </a:solidFill>
                <a:effectLst>
                  <a:outerShdw blurRad="38100" dist="38100" dir="2700000" algn="tl">
                    <a:srgbClr val="808080"/>
                  </a:outerShdw>
                </a:effectLst>
              </a:rPr>
              <a:t>Molecular Solids</a:t>
            </a:r>
          </a:p>
        </p:txBody>
      </p:sp>
      <p:sp>
        <p:nvSpPr>
          <p:cNvPr id="95236" name="Text Box 4"/>
          <p:cNvSpPr txBox="1">
            <a:spLocks noChangeArrowheads="1"/>
          </p:cNvSpPr>
          <p:nvPr/>
        </p:nvSpPr>
        <p:spPr bwMode="auto">
          <a:xfrm>
            <a:off x="1371600" y="1143000"/>
            <a:ext cx="6049963" cy="457200"/>
          </a:xfrm>
          <a:prstGeom prst="rect">
            <a:avLst/>
          </a:prstGeom>
          <a:noFill/>
          <a:ln w="9525">
            <a:noFill/>
            <a:miter lim="800000"/>
            <a:headEnd/>
            <a:tailEnd/>
          </a:ln>
          <a:effectLst/>
        </p:spPr>
        <p:txBody>
          <a:bodyPr wrap="none">
            <a:spAutoFit/>
          </a:bodyPr>
          <a:lstStyle/>
          <a:p>
            <a:r>
              <a:rPr lang="en-US"/>
              <a:t>Strong covalent forces within molecules</a:t>
            </a:r>
          </a:p>
        </p:txBody>
      </p:sp>
      <p:sp>
        <p:nvSpPr>
          <p:cNvPr id="95237" name="Text Box 5"/>
          <p:cNvSpPr txBox="1">
            <a:spLocks noChangeArrowheads="1"/>
          </p:cNvSpPr>
          <p:nvPr/>
        </p:nvSpPr>
        <p:spPr bwMode="auto">
          <a:xfrm>
            <a:off x="1371600" y="1828800"/>
            <a:ext cx="6232525" cy="457200"/>
          </a:xfrm>
          <a:prstGeom prst="rect">
            <a:avLst/>
          </a:prstGeom>
          <a:noFill/>
          <a:ln w="9525">
            <a:noFill/>
            <a:miter lim="800000"/>
            <a:headEnd/>
            <a:tailEnd/>
          </a:ln>
          <a:effectLst/>
        </p:spPr>
        <p:txBody>
          <a:bodyPr wrap="none">
            <a:spAutoFit/>
          </a:bodyPr>
          <a:lstStyle/>
          <a:p>
            <a:r>
              <a:rPr lang="en-US"/>
              <a:t>Weak covalent forces between molecules</a:t>
            </a:r>
          </a:p>
        </p:txBody>
      </p:sp>
      <p:pic>
        <p:nvPicPr>
          <p:cNvPr id="95238" name="Picture 6"/>
          <p:cNvPicPr>
            <a:picLocks noChangeAspect="1" noChangeArrowheads="1"/>
          </p:cNvPicPr>
          <p:nvPr/>
        </p:nvPicPr>
        <p:blipFill>
          <a:blip r:embed="rId3" cstate="print"/>
          <a:srcRect/>
          <a:stretch>
            <a:fillRect/>
          </a:stretch>
        </p:blipFill>
        <p:spPr bwMode="auto">
          <a:xfrm>
            <a:off x="1524000" y="2514600"/>
            <a:ext cx="2562225" cy="2562225"/>
          </a:xfrm>
          <a:prstGeom prst="rect">
            <a:avLst/>
          </a:prstGeom>
          <a:ln>
            <a:noFill/>
          </a:ln>
          <a:effectLst>
            <a:outerShdw blurRad="292100" dist="139700" dir="2700000" algn="tl" rotWithShape="0">
              <a:srgbClr val="333333">
                <a:alpha val="65000"/>
              </a:srgbClr>
            </a:outerShdw>
          </a:effectLst>
        </p:spPr>
      </p:pic>
      <p:pic>
        <p:nvPicPr>
          <p:cNvPr id="95239" name="Picture 7"/>
          <p:cNvPicPr>
            <a:picLocks noChangeAspect="1" noChangeArrowheads="1"/>
          </p:cNvPicPr>
          <p:nvPr/>
        </p:nvPicPr>
        <p:blipFill>
          <a:blip r:embed="rId4" cstate="print"/>
          <a:srcRect/>
          <a:stretch>
            <a:fillRect/>
          </a:stretch>
        </p:blipFill>
        <p:spPr bwMode="auto">
          <a:xfrm>
            <a:off x="4876800" y="2514600"/>
            <a:ext cx="2562225" cy="2562225"/>
          </a:xfrm>
          <a:prstGeom prst="rect">
            <a:avLst/>
          </a:prstGeom>
          <a:ln>
            <a:noFill/>
          </a:ln>
          <a:effectLst>
            <a:outerShdw blurRad="292100" dist="139700" dir="2700000" algn="tl" rotWithShape="0">
              <a:srgbClr val="333333">
                <a:alpha val="65000"/>
              </a:srgbClr>
            </a:outerShdw>
          </a:effectLst>
        </p:spPr>
      </p:pic>
      <p:sp>
        <p:nvSpPr>
          <p:cNvPr id="95240" name="Text Box 8"/>
          <p:cNvSpPr txBox="1">
            <a:spLocks noChangeArrowheads="1"/>
          </p:cNvSpPr>
          <p:nvPr/>
        </p:nvSpPr>
        <p:spPr bwMode="auto">
          <a:xfrm>
            <a:off x="1828800" y="5181600"/>
            <a:ext cx="1697038" cy="457200"/>
          </a:xfrm>
          <a:prstGeom prst="rect">
            <a:avLst/>
          </a:prstGeom>
          <a:noFill/>
          <a:ln w="9525">
            <a:noFill/>
            <a:miter lim="800000"/>
            <a:headEnd/>
            <a:tailEnd/>
          </a:ln>
          <a:effectLst/>
        </p:spPr>
        <p:txBody>
          <a:bodyPr wrap="none">
            <a:spAutoFit/>
          </a:bodyPr>
          <a:lstStyle/>
          <a:p>
            <a:r>
              <a:rPr lang="en-US" dirty="0">
                <a:effectLst>
                  <a:outerShdw blurRad="38100" dist="38100" dir="2700000" algn="tl">
                    <a:srgbClr val="808080"/>
                  </a:outerShdw>
                </a:effectLst>
              </a:rPr>
              <a:t>Sulfur, S</a:t>
            </a:r>
            <a:r>
              <a:rPr lang="en-US" baseline="-25000" dirty="0">
                <a:effectLst>
                  <a:outerShdw blurRad="38100" dist="38100" dir="2700000" algn="tl">
                    <a:srgbClr val="808080"/>
                  </a:outerShdw>
                </a:effectLst>
              </a:rPr>
              <a:t>8</a:t>
            </a:r>
          </a:p>
        </p:txBody>
      </p:sp>
      <p:sp>
        <p:nvSpPr>
          <p:cNvPr id="95241" name="Text Box 9"/>
          <p:cNvSpPr txBox="1">
            <a:spLocks noChangeArrowheads="1"/>
          </p:cNvSpPr>
          <p:nvPr/>
        </p:nvSpPr>
        <p:spPr bwMode="auto">
          <a:xfrm>
            <a:off x="5105400" y="5181600"/>
            <a:ext cx="2332038" cy="457200"/>
          </a:xfrm>
          <a:prstGeom prst="rect">
            <a:avLst/>
          </a:prstGeom>
          <a:noFill/>
          <a:ln w="9525">
            <a:noFill/>
            <a:miter lim="800000"/>
            <a:headEnd/>
            <a:tailEnd/>
          </a:ln>
          <a:effectLst/>
        </p:spPr>
        <p:txBody>
          <a:bodyPr wrap="none">
            <a:spAutoFit/>
          </a:bodyPr>
          <a:lstStyle/>
          <a:p>
            <a:r>
              <a:rPr lang="en-US" dirty="0">
                <a:effectLst>
                  <a:outerShdw blurRad="38100" dist="38100" dir="2700000" algn="tl">
                    <a:srgbClr val="808080"/>
                  </a:outerShdw>
                </a:effectLst>
              </a:rPr>
              <a:t>Phosphorus, P</a:t>
            </a:r>
            <a:r>
              <a:rPr lang="en-US" baseline="-25000" dirty="0">
                <a:effectLst>
                  <a:outerShdw blurRad="38100" dist="38100" dir="2700000" algn="tl">
                    <a:srgbClr val="808080"/>
                  </a:outerShdw>
                </a:effectLst>
              </a:rPr>
              <a:t>4</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FFE6CD"/>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362200" y="228600"/>
            <a:ext cx="4495800" cy="914400"/>
          </a:xfrm>
          <a:noFill/>
          <a:ln/>
        </p:spPr>
        <p:txBody>
          <a:bodyPr lIns="90488" tIns="44450" rIns="90488" bIns="44450"/>
          <a:lstStyle/>
          <a:p>
            <a:r>
              <a:rPr lang="en-US" dirty="0">
                <a:solidFill>
                  <a:schemeClr val="bg2">
                    <a:lumMod val="50000"/>
                  </a:schemeClr>
                </a:solidFill>
              </a:rPr>
              <a:t>Types of Solids</a:t>
            </a:r>
          </a:p>
        </p:txBody>
      </p:sp>
      <p:sp>
        <p:nvSpPr>
          <p:cNvPr id="31747" name="Rectangle 3"/>
          <p:cNvSpPr>
            <a:spLocks noGrp="1" noChangeArrowheads="1"/>
          </p:cNvSpPr>
          <p:nvPr>
            <p:ph type="body" sz="half" idx="1"/>
          </p:nvPr>
        </p:nvSpPr>
        <p:spPr>
          <a:xfrm>
            <a:off x="0" y="1066800"/>
            <a:ext cx="3886200" cy="2133600"/>
          </a:xfrm>
          <a:noFill/>
          <a:ln/>
        </p:spPr>
        <p:txBody>
          <a:bodyPr lIns="90488" tIns="44450" rIns="90488" bIns="44450"/>
          <a:lstStyle/>
          <a:p>
            <a:pPr>
              <a:buFont typeface="Wingdings" pitchFamily="2" charset="2"/>
              <a:buChar char="v"/>
            </a:pPr>
            <a:r>
              <a:rPr lang="en-US" sz="2800" dirty="0">
                <a:solidFill>
                  <a:srgbClr val="C00000"/>
                </a:solidFill>
              </a:rPr>
              <a:t>Crystalline Solids:</a:t>
            </a:r>
            <a:r>
              <a:rPr lang="en-US" sz="2800" dirty="0"/>
              <a:t>  </a:t>
            </a:r>
            <a:r>
              <a:rPr lang="en-US" sz="2800" dirty="0">
                <a:solidFill>
                  <a:schemeClr val="bg2">
                    <a:lumMod val="50000"/>
                  </a:schemeClr>
                </a:solidFill>
              </a:rPr>
              <a:t>highly regular arrangement of their components</a:t>
            </a:r>
          </a:p>
        </p:txBody>
      </p:sp>
      <p:pic>
        <p:nvPicPr>
          <p:cNvPr id="31748" name="Picture 4" descr="crystalline"/>
          <p:cNvPicPr>
            <a:picLocks noGrp="1" noChangeAspect="1" noChangeArrowheads="1"/>
          </p:cNvPicPr>
          <p:nvPr>
            <p:ph sz="half" idx="2"/>
          </p:nvPr>
        </p:nvPicPr>
        <p:blipFill>
          <a:blip r:embed="rId3" cstate="print"/>
          <a:srcRect/>
          <a:stretch>
            <a:fillRect/>
          </a:stretch>
        </p:blipFill>
        <p:spPr>
          <a:xfrm>
            <a:off x="4038600" y="1143000"/>
            <a:ext cx="2514600" cy="1767434"/>
          </a:xfrm>
          <a:prstGeom prst="rect">
            <a:avLst/>
          </a:prstGeom>
          <a:ln>
            <a:noFill/>
          </a:ln>
          <a:effectLst>
            <a:outerShdw blurRad="292100" dist="139700" dir="2700000" algn="tl" rotWithShape="0">
              <a:srgbClr val="333333">
                <a:alpha val="65000"/>
              </a:srgbClr>
            </a:outerShdw>
          </a:effectLst>
        </p:spPr>
      </p:pic>
      <p:pic>
        <p:nvPicPr>
          <p:cNvPr id="5" name="Picture 4" descr="glass"/>
          <p:cNvPicPr>
            <a:picLocks noChangeAspect="1" noChangeArrowheads="1"/>
          </p:cNvPicPr>
          <p:nvPr/>
        </p:nvPicPr>
        <p:blipFill>
          <a:blip r:embed="rId4" cstate="print"/>
          <a:srcRect/>
          <a:stretch>
            <a:fillRect/>
          </a:stretch>
        </p:blipFill>
        <p:spPr bwMode="auto">
          <a:xfrm>
            <a:off x="4191000" y="3657600"/>
            <a:ext cx="2286000" cy="2172184"/>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bwMode="auto">
          <a:xfrm>
            <a:off x="0" y="3657600"/>
            <a:ext cx="3810000" cy="23622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p>
            <a:pPr marL="342900" marR="0" lvl="0" indent="-342900" algn="l" defTabSz="914400" rtl="0" eaLnBrk="1" fontAlgn="base" latinLnBrk="0" hangingPunct="1">
              <a:lnSpc>
                <a:spcPct val="100000"/>
              </a:lnSpc>
              <a:spcBef>
                <a:spcPct val="100000"/>
              </a:spcBef>
              <a:spcAft>
                <a:spcPct val="0"/>
              </a:spcAft>
              <a:buClrTx/>
              <a:buSzTx/>
              <a:buFont typeface="Wingdings" pitchFamily="2" charset="2"/>
              <a:buChar char="v"/>
              <a:tabLst/>
              <a:defRPr/>
            </a:pPr>
            <a:r>
              <a:rPr kumimoji="0" lang="en-US" sz="2800" b="1" i="0" u="none" strike="noStrike" kern="0" cap="none" spc="0" normalizeH="0" baseline="0" noProof="0" dirty="0" smtClean="0">
                <a:ln>
                  <a:noFill/>
                </a:ln>
                <a:solidFill>
                  <a:srgbClr val="C00000"/>
                </a:solidFill>
                <a:effectLst>
                  <a:outerShdw blurRad="38100" dist="38100" dir="2700000" algn="tl">
                    <a:srgbClr val="000000"/>
                  </a:outerShdw>
                </a:effectLst>
                <a:uLnTx/>
                <a:uFillTx/>
                <a:latin typeface="+mn-lt"/>
                <a:ea typeface="+mn-ea"/>
                <a:cs typeface="+mn-cs"/>
              </a:rPr>
              <a:t>Amorphous solids:  </a:t>
            </a:r>
            <a:r>
              <a:rPr kumimoji="0" lang="en-US" sz="2800" b="1"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rPr>
              <a:t>considerable disorder in their structures (glass, plastic).</a:t>
            </a:r>
            <a:endParaRPr kumimoji="0" lang="en-US" sz="2800" b="1" i="0" u="none" strike="noStrike" kern="0" cap="none" spc="0" normalizeH="0" baseline="0" noProof="0" dirty="0">
              <a:ln>
                <a:noFill/>
              </a:ln>
              <a:solidFill>
                <a:schemeClr val="bg2">
                  <a:lumMod val="50000"/>
                </a:schemeClr>
              </a:solidFill>
              <a:effectLst>
                <a:outerShdw blurRad="38100" dist="38100" dir="2700000" algn="tl">
                  <a:srgbClr val="000000"/>
                </a:outerShdw>
              </a:effectLst>
              <a:uLnTx/>
              <a:uFillTx/>
              <a:latin typeface="+mn-lt"/>
              <a:ea typeface="+mn-ea"/>
              <a:cs typeface="+mn-cs"/>
            </a:endParaRPr>
          </a:p>
        </p:txBody>
      </p:sp>
      <p:pic>
        <p:nvPicPr>
          <p:cNvPr id="7" name="Picture 6" descr="NaCl.gif"/>
          <p:cNvPicPr>
            <a:picLocks noChangeAspect="1"/>
          </p:cNvPicPr>
          <p:nvPr/>
        </p:nvPicPr>
        <p:blipFill>
          <a:blip r:embed="rId5" cstate="print"/>
          <a:stretch>
            <a:fillRect/>
          </a:stretch>
        </p:blipFill>
        <p:spPr>
          <a:xfrm>
            <a:off x="6858000" y="990600"/>
            <a:ext cx="2286000" cy="2245995"/>
          </a:xfrm>
          <a:prstGeom prst="rect">
            <a:avLst/>
          </a:prstGeom>
        </p:spPr>
      </p:pic>
      <p:pic>
        <p:nvPicPr>
          <p:cNvPr id="79874" name="Picture 2" descr="http://t1.gstatic.com/images?q=tbn:ANd9GcQejc_Wi--Es5zO3gsyw4jxrGyT78ovau_bOqf4PBWK7urTayPTOA"/>
          <p:cNvPicPr>
            <a:picLocks noChangeAspect="1" noChangeArrowheads="1"/>
          </p:cNvPicPr>
          <p:nvPr/>
        </p:nvPicPr>
        <p:blipFill>
          <a:blip r:embed="rId6" cstate="print"/>
          <a:srcRect/>
          <a:stretch>
            <a:fillRect/>
          </a:stretch>
        </p:blipFill>
        <p:spPr bwMode="auto">
          <a:xfrm>
            <a:off x="6934200" y="3733800"/>
            <a:ext cx="2059458"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checkerboard(across)">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P spid="6"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19000">
              <a:schemeClr val="accent3">
                <a:lumMod val="85000"/>
                <a:alpha val="67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2895600" cy="1143000"/>
          </a:xfrm>
        </p:spPr>
        <p:txBody>
          <a:bodyPr/>
          <a:lstStyle/>
          <a:p>
            <a:r>
              <a:rPr lang="en-US" sz="3600" dirty="0" smtClean="0">
                <a:solidFill>
                  <a:schemeClr val="tx2"/>
                </a:solidFill>
                <a:effectLst>
                  <a:outerShdw blurRad="38100" dist="38100" dir="2700000" algn="tl">
                    <a:srgbClr val="000000">
                      <a:alpha val="43137"/>
                    </a:srgbClr>
                  </a:outerShdw>
                </a:effectLst>
              </a:rPr>
              <a:t>Ionic Solids</a:t>
            </a:r>
            <a:endParaRPr lang="en-US" sz="3600" dirty="0">
              <a:solidFill>
                <a:schemeClr val="tx2"/>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5827" y="3657600"/>
            <a:ext cx="2556453" cy="24384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791200" y="6172200"/>
            <a:ext cx="2541080" cy="461665"/>
          </a:xfrm>
          <a:prstGeom prst="rect">
            <a:avLst/>
          </a:prstGeom>
          <a:noFill/>
        </p:spPr>
        <p:txBody>
          <a:bodyPr wrap="none" rtlCol="0">
            <a:spAutoFit/>
          </a:bodyPr>
          <a:lstStyle/>
          <a:p>
            <a:r>
              <a:rPr lang="en-US" dirty="0" smtClean="0"/>
              <a:t>Sodium Fluoride</a:t>
            </a:r>
            <a:endParaRPr lang="en-US" dirty="0"/>
          </a:p>
        </p:txBody>
      </p:sp>
      <p:sp>
        <p:nvSpPr>
          <p:cNvPr id="6" name="TextBox 5"/>
          <p:cNvSpPr txBox="1"/>
          <p:nvPr/>
        </p:nvSpPr>
        <p:spPr>
          <a:xfrm>
            <a:off x="457200" y="1143000"/>
            <a:ext cx="5029200" cy="2246769"/>
          </a:xfrm>
          <a:prstGeom prst="rect">
            <a:avLst/>
          </a:prstGeom>
          <a:noFill/>
        </p:spPr>
        <p:txBody>
          <a:bodyPr wrap="square" rtlCol="0">
            <a:spAutoFit/>
          </a:bodyPr>
          <a:lstStyle/>
          <a:p>
            <a:r>
              <a:rPr lang="en-US" sz="2800" dirty="0" smtClean="0"/>
              <a:t>Ionic compounds at room conditions are generally crystal lattices of alternating </a:t>
            </a:r>
            <a:r>
              <a:rPr lang="en-US" sz="2800" dirty="0" err="1" smtClean="0"/>
              <a:t>cations</a:t>
            </a:r>
            <a:r>
              <a:rPr lang="en-US" sz="2800" dirty="0" smtClean="0"/>
              <a:t> and anions.</a:t>
            </a:r>
            <a:endParaRPr lang="en-US" sz="2800" dirty="0"/>
          </a:p>
        </p:txBody>
      </p:sp>
      <p:sp>
        <p:nvSpPr>
          <p:cNvPr id="7" name="TextBox 6"/>
          <p:cNvSpPr txBox="1"/>
          <p:nvPr/>
        </p:nvSpPr>
        <p:spPr>
          <a:xfrm>
            <a:off x="457200" y="3657600"/>
            <a:ext cx="5029200" cy="1384995"/>
          </a:xfrm>
          <a:prstGeom prst="rect">
            <a:avLst/>
          </a:prstGeom>
          <a:noFill/>
        </p:spPr>
        <p:txBody>
          <a:bodyPr wrap="square" rtlCol="0">
            <a:spAutoFit/>
          </a:bodyPr>
          <a:lstStyle/>
          <a:p>
            <a:r>
              <a:rPr lang="en-US" sz="2800" dirty="0" smtClean="0"/>
              <a:t>Sodium chloride and sodium fluoride form simple cubic crystals.</a:t>
            </a:r>
            <a:endParaRPr lang="en-US" sz="28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5827" y="381000"/>
            <a:ext cx="2488889" cy="2565125"/>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904539" y="3048000"/>
            <a:ext cx="2299027" cy="461665"/>
          </a:xfrm>
          <a:prstGeom prst="rect">
            <a:avLst/>
          </a:prstGeom>
          <a:noFill/>
        </p:spPr>
        <p:txBody>
          <a:bodyPr wrap="none" rtlCol="0">
            <a:spAutoFit/>
          </a:bodyPr>
          <a:lstStyle/>
          <a:p>
            <a:r>
              <a:rPr lang="en-US" dirty="0" err="1" smtClean="0"/>
              <a:t>NaCl</a:t>
            </a:r>
            <a:r>
              <a:rPr lang="en-US" dirty="0" smtClean="0"/>
              <a:t> Unit Cell</a:t>
            </a:r>
            <a:endParaRPr lang="en-US" dirty="0"/>
          </a:p>
        </p:txBody>
      </p:sp>
    </p:spTree>
    <p:extLst>
      <p:ext uri="{BB962C8B-B14F-4D97-AF65-F5344CB8AC3E}">
        <p14:creationId xmlns:p14="http://schemas.microsoft.com/office/powerpoint/2010/main" val="40125394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19000">
              <a:schemeClr val="accent3">
                <a:lumMod val="85000"/>
                <a:alpha val="67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2895600" cy="1143000"/>
          </a:xfrm>
        </p:spPr>
        <p:txBody>
          <a:bodyPr/>
          <a:lstStyle/>
          <a:p>
            <a:r>
              <a:rPr lang="en-US" sz="3600" dirty="0" smtClean="0">
                <a:solidFill>
                  <a:schemeClr val="tx2"/>
                </a:solidFill>
                <a:effectLst>
                  <a:outerShdw blurRad="38100" dist="38100" dir="2700000" algn="tl">
                    <a:srgbClr val="000000">
                      <a:alpha val="43137"/>
                    </a:srgbClr>
                  </a:outerShdw>
                </a:effectLst>
              </a:rPr>
              <a:t>Ionic Solids</a:t>
            </a:r>
            <a:endParaRPr lang="en-US" sz="3600" dirty="0">
              <a:solidFill>
                <a:schemeClr val="tx2"/>
              </a:solidFill>
              <a:effectLst>
                <a:outerShdw blurRad="38100" dist="38100" dir="2700000" algn="tl">
                  <a:srgbClr val="000000">
                    <a:alpha val="43137"/>
                  </a:srgbClr>
                </a:outerShdw>
              </a:effectLst>
            </a:endParaRPr>
          </a:p>
        </p:txBody>
      </p:sp>
      <p:sp>
        <p:nvSpPr>
          <p:cNvPr id="5" name="TextBox 4"/>
          <p:cNvSpPr txBox="1"/>
          <p:nvPr/>
        </p:nvSpPr>
        <p:spPr>
          <a:xfrm>
            <a:off x="457200" y="5486400"/>
            <a:ext cx="3850734" cy="461665"/>
          </a:xfrm>
          <a:prstGeom prst="rect">
            <a:avLst/>
          </a:prstGeom>
          <a:noFill/>
        </p:spPr>
        <p:txBody>
          <a:bodyPr wrap="none" rtlCol="0">
            <a:spAutoFit/>
          </a:bodyPr>
          <a:lstStyle/>
          <a:p>
            <a:r>
              <a:rPr lang="en-US" dirty="0" smtClean="0"/>
              <a:t>Lithium </a:t>
            </a:r>
            <a:r>
              <a:rPr lang="en-US" dirty="0" err="1" smtClean="0"/>
              <a:t>niobate</a:t>
            </a:r>
            <a:r>
              <a:rPr lang="en-US" dirty="0" smtClean="0"/>
              <a:t>, LiNbO</a:t>
            </a:r>
            <a:r>
              <a:rPr lang="en-US" baseline="-25000" dirty="0" smtClean="0"/>
              <a:t>3</a:t>
            </a:r>
            <a:endParaRPr lang="en-US" baseline="-25000" dirty="0"/>
          </a:p>
        </p:txBody>
      </p:sp>
      <p:sp>
        <p:nvSpPr>
          <p:cNvPr id="6" name="TextBox 5"/>
          <p:cNvSpPr txBox="1"/>
          <p:nvPr/>
        </p:nvSpPr>
        <p:spPr>
          <a:xfrm>
            <a:off x="4928140" y="1410831"/>
            <a:ext cx="4114800" cy="2677656"/>
          </a:xfrm>
          <a:prstGeom prst="rect">
            <a:avLst/>
          </a:prstGeom>
          <a:noFill/>
        </p:spPr>
        <p:txBody>
          <a:bodyPr wrap="square" rtlCol="0">
            <a:spAutoFit/>
          </a:bodyPr>
          <a:lstStyle/>
          <a:p>
            <a:r>
              <a:rPr lang="en-US" sz="2800" dirty="0" smtClean="0"/>
              <a:t>Ionic compounds are represented by empirical formulas, because they do not form discrete molecular structures.</a:t>
            </a:r>
            <a:endParaRPr lang="en-US" sz="28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295400"/>
            <a:ext cx="4141006" cy="3962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73279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228600"/>
            <a:ext cx="7772400" cy="1143000"/>
          </a:xfrm>
          <a:noFill/>
          <a:ln/>
        </p:spPr>
        <p:txBody>
          <a:bodyPr lIns="90488" tIns="44450" rIns="90488" bIns="44450"/>
          <a:lstStyle/>
          <a:p>
            <a:r>
              <a:rPr lang="en-US">
                <a:solidFill>
                  <a:srgbClr val="000000"/>
                </a:solidFill>
                <a:effectLst>
                  <a:outerShdw blurRad="38100" dist="38100" dir="2700000" algn="tl">
                    <a:srgbClr val="C0C0C0"/>
                  </a:outerShdw>
                </a:effectLst>
              </a:rPr>
              <a:t>Representation of Components in a Crystalline Solid</a:t>
            </a:r>
          </a:p>
        </p:txBody>
      </p:sp>
      <p:sp>
        <p:nvSpPr>
          <p:cNvPr id="35843" name="Rectangle 3"/>
          <p:cNvSpPr>
            <a:spLocks noGrp="1" noChangeArrowheads="1"/>
          </p:cNvSpPr>
          <p:nvPr>
            <p:ph type="body" sz="half" idx="1"/>
          </p:nvPr>
        </p:nvSpPr>
        <p:spPr>
          <a:xfrm>
            <a:off x="304800" y="1981200"/>
            <a:ext cx="4038600" cy="2590800"/>
          </a:xfrm>
          <a:noFill/>
          <a:ln/>
        </p:spPr>
        <p:txBody>
          <a:bodyPr lIns="90488" tIns="44450" rIns="90488" bIns="44450"/>
          <a:lstStyle/>
          <a:p>
            <a:pPr marL="0" indent="0">
              <a:buFontTx/>
              <a:buNone/>
            </a:pPr>
            <a:r>
              <a:rPr lang="en-US">
                <a:solidFill>
                  <a:srgbClr val="FF3300"/>
                </a:solidFill>
                <a:effectLst>
                  <a:outerShdw blurRad="38100" dist="38100" dir="2700000" algn="tl">
                    <a:srgbClr val="C0C0C0"/>
                  </a:outerShdw>
                </a:effectLst>
              </a:rPr>
              <a:t>Lattice</a:t>
            </a:r>
            <a:r>
              <a:rPr lang="en-US">
                <a:solidFill>
                  <a:srgbClr val="000000"/>
                </a:solidFill>
                <a:effectLst>
                  <a:outerShdw blurRad="38100" dist="38100" dir="2700000" algn="tl">
                    <a:srgbClr val="C0C0C0"/>
                  </a:outerShdw>
                </a:effectLst>
              </a:rPr>
              <a:t>:  A 3-dimensional system of points designating the centers of components (atoms, ions, or molecules) that make up the substance.</a:t>
            </a:r>
          </a:p>
        </p:txBody>
      </p:sp>
      <p:pic>
        <p:nvPicPr>
          <p:cNvPr id="35844" name="Picture 4" descr="liclcrystal"/>
          <p:cNvPicPr>
            <a:picLocks noGrp="1" noChangeAspect="1" noChangeArrowheads="1"/>
          </p:cNvPicPr>
          <p:nvPr>
            <p:ph sz="half" idx="2"/>
          </p:nvPr>
        </p:nvPicPr>
        <p:blipFill>
          <a:blip r:embed="rId3" cstate="print"/>
          <a:srcRect/>
          <a:stretch>
            <a:fillRect/>
          </a:stretch>
        </p:blipFill>
        <p:spPr>
          <a:xfrm>
            <a:off x="4495800" y="1905000"/>
            <a:ext cx="4648200" cy="3217863"/>
          </a:xfrm>
          <a:noFill/>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4212" name="Picture 4" descr="diffraction"/>
          <p:cNvPicPr>
            <a:picLocks noChangeAspect="1" noChangeArrowheads="1"/>
          </p:cNvPicPr>
          <p:nvPr/>
        </p:nvPicPr>
        <p:blipFill>
          <a:blip r:embed="rId3" cstate="print"/>
          <a:srcRect/>
          <a:stretch>
            <a:fillRect/>
          </a:stretch>
        </p:blipFill>
        <p:spPr bwMode="auto">
          <a:xfrm>
            <a:off x="0" y="0"/>
            <a:ext cx="9144000" cy="4891088"/>
          </a:xfrm>
          <a:prstGeom prst="rect">
            <a:avLst/>
          </a:prstGeom>
          <a:noFill/>
          <a:ln w="9525">
            <a:noFill/>
            <a:miter lim="800000"/>
            <a:headEnd/>
            <a:tailEnd/>
          </a:ln>
        </p:spPr>
      </p:pic>
      <p:sp>
        <p:nvSpPr>
          <p:cNvPr id="94210" name="Rectangle 2"/>
          <p:cNvSpPr>
            <a:spLocks noGrp="1" noChangeArrowheads="1"/>
          </p:cNvSpPr>
          <p:nvPr>
            <p:ph type="title"/>
          </p:nvPr>
        </p:nvSpPr>
        <p:spPr>
          <a:xfrm>
            <a:off x="533400" y="0"/>
            <a:ext cx="7772400" cy="1143000"/>
          </a:xfrm>
        </p:spPr>
        <p:txBody>
          <a:bodyPr/>
          <a:lstStyle/>
          <a:p>
            <a:r>
              <a:rPr lang="en-US">
                <a:solidFill>
                  <a:srgbClr val="000000"/>
                </a:solidFill>
                <a:effectLst>
                  <a:outerShdw blurRad="38100" dist="38100" dir="2700000" algn="tl">
                    <a:srgbClr val="C0C0C0"/>
                  </a:outerShdw>
                </a:effectLst>
              </a:rPr>
              <a:t>Bragg’s Law</a:t>
            </a:r>
          </a:p>
        </p:txBody>
      </p:sp>
      <p:sp>
        <p:nvSpPr>
          <p:cNvPr id="94213" name="Text Box 5"/>
          <p:cNvSpPr txBox="1">
            <a:spLocks noChangeArrowheads="1"/>
          </p:cNvSpPr>
          <p:nvPr/>
        </p:nvSpPr>
        <p:spPr bwMode="auto">
          <a:xfrm>
            <a:off x="1219200" y="4953000"/>
            <a:ext cx="6934200" cy="457200"/>
          </a:xfrm>
          <a:prstGeom prst="rect">
            <a:avLst/>
          </a:prstGeom>
          <a:noFill/>
          <a:ln w="9525">
            <a:noFill/>
            <a:miter lim="800000"/>
            <a:headEnd/>
            <a:tailEnd/>
          </a:ln>
          <a:effectLst/>
        </p:spPr>
        <p:txBody>
          <a:bodyPr>
            <a:spAutoFit/>
          </a:bodyPr>
          <a:lstStyle/>
          <a:p>
            <a:r>
              <a:rPr lang="en-US" i="1">
                <a:solidFill>
                  <a:srgbClr val="000000"/>
                </a:solidFill>
              </a:rPr>
              <a:t>xy + yz = n</a:t>
            </a:r>
            <a:r>
              <a:rPr lang="en-US" i="1">
                <a:solidFill>
                  <a:srgbClr val="000000"/>
                </a:solidFill>
                <a:sym typeface="Symbol" pitchFamily="18" charset="2"/>
              </a:rPr>
              <a:t></a:t>
            </a:r>
            <a:r>
              <a:rPr lang="en-US" i="1">
                <a:solidFill>
                  <a:srgbClr val="000000"/>
                </a:solidFill>
              </a:rPr>
              <a:t>     and      xy + yz = 2d sin</a:t>
            </a:r>
            <a:r>
              <a:rPr lang="en-US" i="1">
                <a:solidFill>
                  <a:srgbClr val="000000"/>
                </a:solidFill>
                <a:sym typeface="Symbol" pitchFamily="18" charset="2"/>
              </a:rPr>
              <a:t></a:t>
            </a:r>
          </a:p>
        </p:txBody>
      </p:sp>
      <p:sp>
        <p:nvSpPr>
          <p:cNvPr id="94214" name="Text Box 6"/>
          <p:cNvSpPr txBox="1">
            <a:spLocks noChangeArrowheads="1"/>
          </p:cNvSpPr>
          <p:nvPr/>
        </p:nvSpPr>
        <p:spPr bwMode="auto">
          <a:xfrm>
            <a:off x="2574925" y="5608638"/>
            <a:ext cx="3521075" cy="457200"/>
          </a:xfrm>
          <a:prstGeom prst="rect">
            <a:avLst/>
          </a:prstGeom>
          <a:noFill/>
          <a:ln w="9525">
            <a:noFill/>
            <a:miter lim="800000"/>
            <a:headEnd/>
            <a:tailEnd/>
          </a:ln>
          <a:effectLst/>
        </p:spPr>
        <p:txBody>
          <a:bodyPr>
            <a:spAutoFit/>
          </a:bodyPr>
          <a:lstStyle/>
          <a:p>
            <a:r>
              <a:rPr lang="en-US">
                <a:solidFill>
                  <a:srgbClr val="000000"/>
                </a:solidFill>
                <a:sym typeface="Symbol" pitchFamily="18" charset="2"/>
              </a:rPr>
              <a:t></a:t>
            </a:r>
            <a:r>
              <a:rPr lang="en-US">
                <a:solidFill>
                  <a:srgbClr val="000000"/>
                </a:solidFill>
              </a:rPr>
              <a:t>   </a:t>
            </a:r>
            <a:r>
              <a:rPr lang="en-US" i="1">
                <a:solidFill>
                  <a:srgbClr val="000000"/>
                </a:solidFill>
              </a:rPr>
              <a:t>n</a:t>
            </a:r>
            <a:r>
              <a:rPr lang="en-US" i="1">
                <a:solidFill>
                  <a:srgbClr val="000000"/>
                </a:solidFill>
                <a:sym typeface="Symbol" pitchFamily="18" charset="2"/>
              </a:rPr>
              <a:t></a:t>
            </a:r>
            <a:r>
              <a:rPr lang="en-US" i="1">
                <a:solidFill>
                  <a:srgbClr val="000000"/>
                </a:solidFill>
              </a:rPr>
              <a:t>  =  2d sin </a:t>
            </a:r>
            <a:r>
              <a:rPr lang="en-US" i="1">
                <a:solidFill>
                  <a:srgbClr val="000000"/>
                </a:solidFill>
                <a:sym typeface="Symbol" pitchFamily="18" charset="2"/>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62000" y="265113"/>
            <a:ext cx="7772400" cy="1143000"/>
          </a:xfrm>
        </p:spPr>
        <p:txBody>
          <a:bodyPr/>
          <a:lstStyle/>
          <a:p>
            <a:r>
              <a:rPr lang="en-US">
                <a:solidFill>
                  <a:srgbClr val="000000"/>
                </a:solidFill>
                <a:effectLst>
                  <a:outerShdw blurRad="38100" dist="38100" dir="2700000" algn="tl">
                    <a:srgbClr val="C0C0C0"/>
                  </a:outerShdw>
                </a:effectLst>
              </a:rPr>
              <a:t>Crystal Structures - </a:t>
            </a:r>
            <a:r>
              <a:rPr lang="en-US" u="sng">
                <a:solidFill>
                  <a:srgbClr val="FF3300"/>
                </a:solidFill>
                <a:effectLst>
                  <a:outerShdw blurRad="38100" dist="38100" dir="2700000" algn="tl">
                    <a:srgbClr val="C0C0C0"/>
                  </a:outerShdw>
                </a:effectLst>
              </a:rPr>
              <a:t>Cubic</a:t>
            </a:r>
          </a:p>
        </p:txBody>
      </p:sp>
      <p:graphicFrame>
        <p:nvGraphicFramePr>
          <p:cNvPr id="74756" name="Object 4"/>
          <p:cNvGraphicFramePr>
            <a:graphicFrameLocks noGrp="1" noChangeAspect="1"/>
          </p:cNvGraphicFramePr>
          <p:nvPr>
            <p:ph sz="half" idx="1"/>
            <p:extLst>
              <p:ext uri="{D42A27DB-BD31-4B8C-83A1-F6EECF244321}">
                <p14:modId xmlns:p14="http://schemas.microsoft.com/office/powerpoint/2010/main" val="4072424611"/>
              </p:ext>
            </p:extLst>
          </p:nvPr>
        </p:nvGraphicFramePr>
        <p:xfrm>
          <a:off x="762000" y="1447800"/>
          <a:ext cx="2270125" cy="2438400"/>
        </p:xfrm>
        <a:graphic>
          <a:graphicData uri="http://schemas.openxmlformats.org/presentationml/2006/ole">
            <mc:AlternateContent xmlns:mc="http://schemas.openxmlformats.org/markup-compatibility/2006">
              <mc:Choice xmlns:v="urn:schemas-microsoft-com:vml" Requires="v">
                <p:oleObj spid="_x0000_s74884" name="ChemSketch" r:id="rId4" imgW="1027080" imgH="1103400" progId="ACD.ChemSketch.20">
                  <p:embed/>
                </p:oleObj>
              </mc:Choice>
              <mc:Fallback>
                <p:oleObj name="ChemSketch" r:id="rId4" imgW="1027080" imgH="1103400" progId="ACD.ChemSketch.20">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447800"/>
                        <a:ext cx="22701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4758" name="Object 6"/>
          <p:cNvGraphicFramePr>
            <a:graphicFrameLocks noGrp="1" noChangeAspect="1"/>
          </p:cNvGraphicFramePr>
          <p:nvPr>
            <p:ph sz="quarter" idx="2"/>
            <p:extLst>
              <p:ext uri="{D42A27DB-BD31-4B8C-83A1-F6EECF244321}">
                <p14:modId xmlns:p14="http://schemas.microsoft.com/office/powerpoint/2010/main" val="2353964255"/>
              </p:ext>
            </p:extLst>
          </p:nvPr>
        </p:nvGraphicFramePr>
        <p:xfrm>
          <a:off x="3730625" y="1447800"/>
          <a:ext cx="2286000" cy="2165350"/>
        </p:xfrm>
        <a:graphic>
          <a:graphicData uri="http://schemas.openxmlformats.org/presentationml/2006/ole">
            <mc:AlternateContent xmlns:mc="http://schemas.openxmlformats.org/markup-compatibility/2006">
              <mc:Choice xmlns:v="urn:schemas-microsoft-com:vml" Requires="v">
                <p:oleObj spid="_x0000_s74885" name="ChemSketch" r:id="rId6" imgW="1027080" imgH="972360" progId="ACD.ChemSketch.20">
                  <p:embed/>
                </p:oleObj>
              </mc:Choice>
              <mc:Fallback>
                <p:oleObj name="ChemSketch" r:id="rId6" imgW="1027080" imgH="972360" progId="ACD.ChemSketch.20">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0625" y="1447800"/>
                        <a:ext cx="22860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4760" name="Object 8"/>
          <p:cNvGraphicFramePr>
            <a:graphicFrameLocks noGrp="1" noChangeAspect="1"/>
          </p:cNvGraphicFramePr>
          <p:nvPr>
            <p:ph sz="quarter" idx="3"/>
            <p:extLst>
              <p:ext uri="{D42A27DB-BD31-4B8C-83A1-F6EECF244321}">
                <p14:modId xmlns:p14="http://schemas.microsoft.com/office/powerpoint/2010/main" val="3986782678"/>
              </p:ext>
            </p:extLst>
          </p:nvPr>
        </p:nvGraphicFramePr>
        <p:xfrm>
          <a:off x="6523038" y="1447800"/>
          <a:ext cx="2286000" cy="2166938"/>
        </p:xfrm>
        <a:graphic>
          <a:graphicData uri="http://schemas.openxmlformats.org/presentationml/2006/ole">
            <mc:AlternateContent xmlns:mc="http://schemas.openxmlformats.org/markup-compatibility/2006">
              <mc:Choice xmlns:v="urn:schemas-microsoft-com:vml" Requires="v">
                <p:oleObj spid="_x0000_s74886" name="ChemSketch" r:id="rId8" imgW="1027080" imgH="972360" progId="ACD.ChemSketch.20">
                  <p:embed/>
                </p:oleObj>
              </mc:Choice>
              <mc:Fallback>
                <p:oleObj name="ChemSketch" r:id="rId8" imgW="1027080" imgH="972360" progId="ACD.ChemSketch.20">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23038" y="1447800"/>
                        <a:ext cx="2286000" cy="216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4762" name="Text Box 10"/>
          <p:cNvSpPr txBox="1">
            <a:spLocks noChangeArrowheads="1"/>
          </p:cNvSpPr>
          <p:nvPr/>
        </p:nvSpPr>
        <p:spPr bwMode="auto">
          <a:xfrm>
            <a:off x="1066800" y="3886200"/>
            <a:ext cx="1135063" cy="457200"/>
          </a:xfrm>
          <a:prstGeom prst="rect">
            <a:avLst/>
          </a:prstGeom>
          <a:noFill/>
          <a:ln w="9525">
            <a:noFill/>
            <a:miter lim="800000"/>
            <a:headEnd/>
            <a:tailEnd/>
          </a:ln>
          <a:effectLst/>
        </p:spPr>
        <p:txBody>
          <a:bodyPr wrap="none">
            <a:spAutoFit/>
          </a:bodyPr>
          <a:lstStyle/>
          <a:p>
            <a:r>
              <a:rPr lang="en-US" i="1" dirty="0">
                <a:solidFill>
                  <a:srgbClr val="FF3300"/>
                </a:solidFill>
                <a:effectLst>
                  <a:outerShdw blurRad="38100" dist="38100" dir="2700000" algn="tl">
                    <a:srgbClr val="C0C0C0"/>
                  </a:outerShdw>
                </a:effectLst>
              </a:rPr>
              <a:t>Simple</a:t>
            </a:r>
          </a:p>
        </p:txBody>
      </p:sp>
      <p:sp>
        <p:nvSpPr>
          <p:cNvPr id="74763" name="Text Box 11"/>
          <p:cNvSpPr txBox="1">
            <a:spLocks noChangeArrowheads="1"/>
          </p:cNvSpPr>
          <p:nvPr/>
        </p:nvSpPr>
        <p:spPr bwMode="auto">
          <a:xfrm>
            <a:off x="3413125" y="3886200"/>
            <a:ext cx="2379663" cy="457200"/>
          </a:xfrm>
          <a:prstGeom prst="rect">
            <a:avLst/>
          </a:prstGeom>
          <a:noFill/>
          <a:ln w="9525">
            <a:noFill/>
            <a:miter lim="800000"/>
            <a:headEnd/>
            <a:tailEnd/>
          </a:ln>
          <a:effectLst/>
        </p:spPr>
        <p:txBody>
          <a:bodyPr wrap="none">
            <a:spAutoFit/>
          </a:bodyPr>
          <a:lstStyle/>
          <a:p>
            <a:r>
              <a:rPr lang="en-US" i="1" dirty="0">
                <a:solidFill>
                  <a:srgbClr val="FF3300"/>
                </a:solidFill>
                <a:effectLst>
                  <a:outerShdw blurRad="38100" dist="38100" dir="2700000" algn="tl">
                    <a:srgbClr val="C0C0C0"/>
                  </a:outerShdw>
                </a:effectLst>
              </a:rPr>
              <a:t>Face-Centered</a:t>
            </a:r>
          </a:p>
        </p:txBody>
      </p:sp>
      <p:sp>
        <p:nvSpPr>
          <p:cNvPr id="74764" name="Text Box 12"/>
          <p:cNvSpPr txBox="1">
            <a:spLocks noChangeArrowheads="1"/>
          </p:cNvSpPr>
          <p:nvPr/>
        </p:nvSpPr>
        <p:spPr bwMode="auto">
          <a:xfrm>
            <a:off x="6248400" y="3886200"/>
            <a:ext cx="2397125" cy="457200"/>
          </a:xfrm>
          <a:prstGeom prst="rect">
            <a:avLst/>
          </a:prstGeom>
          <a:noFill/>
          <a:ln w="9525">
            <a:noFill/>
            <a:miter lim="800000"/>
            <a:headEnd/>
            <a:tailEnd/>
          </a:ln>
          <a:effectLst/>
        </p:spPr>
        <p:txBody>
          <a:bodyPr wrap="none">
            <a:spAutoFit/>
          </a:bodyPr>
          <a:lstStyle/>
          <a:p>
            <a:r>
              <a:rPr lang="en-US" i="1" dirty="0">
                <a:solidFill>
                  <a:srgbClr val="FF3300"/>
                </a:solidFill>
                <a:effectLst>
                  <a:outerShdw blurRad="38100" dist="38100" dir="2700000" algn="tl">
                    <a:srgbClr val="C0C0C0"/>
                  </a:outerShdw>
                </a:effectLst>
              </a:rPr>
              <a:t>Body-Centered</a:t>
            </a:r>
          </a:p>
        </p:txBody>
      </p:sp>
      <p:sp>
        <p:nvSpPr>
          <p:cNvPr id="2" name="TextBox 1"/>
          <p:cNvSpPr txBox="1"/>
          <p:nvPr/>
        </p:nvSpPr>
        <p:spPr>
          <a:xfrm>
            <a:off x="533400" y="4724400"/>
            <a:ext cx="8001000" cy="1569660"/>
          </a:xfrm>
          <a:prstGeom prst="rect">
            <a:avLst/>
          </a:prstGeom>
          <a:noFill/>
        </p:spPr>
        <p:txBody>
          <a:bodyPr wrap="square" rtlCol="0">
            <a:spAutoFit/>
          </a:bodyPr>
          <a:lstStyle/>
          <a:p>
            <a:r>
              <a:rPr lang="en-US" i="1" dirty="0" smtClean="0">
                <a:solidFill>
                  <a:srgbClr val="7030A0"/>
                </a:solidFill>
              </a:rPr>
              <a:t>**Knowledge </a:t>
            </a:r>
            <a:r>
              <a:rPr lang="en-US" i="1" dirty="0">
                <a:solidFill>
                  <a:srgbClr val="7030A0"/>
                </a:solidFill>
              </a:rPr>
              <a:t>of specific types of crystal structures </a:t>
            </a:r>
            <a:r>
              <a:rPr lang="en-US" i="1" dirty="0" smtClean="0">
                <a:solidFill>
                  <a:srgbClr val="7030A0"/>
                </a:solidFill>
              </a:rPr>
              <a:t>and the </a:t>
            </a:r>
            <a:r>
              <a:rPr lang="en-US" i="1" dirty="0">
                <a:solidFill>
                  <a:srgbClr val="7030A0"/>
                </a:solidFill>
              </a:rPr>
              <a:t>study of the specific varieties of crystal lattices for ionic compounds is beyond the scope of this course and the AP Exam</a:t>
            </a:r>
            <a:r>
              <a:rPr lang="en-US" i="1" dirty="0" smtClean="0">
                <a:solidFill>
                  <a:srgbClr val="7030A0"/>
                </a:solidFill>
              </a:rPr>
              <a:t>.</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381000"/>
            <a:ext cx="7772400" cy="1143000"/>
          </a:xfrm>
        </p:spPr>
        <p:txBody>
          <a:bodyPr/>
          <a:lstStyle/>
          <a:p>
            <a:r>
              <a:rPr lang="en-US">
                <a:solidFill>
                  <a:srgbClr val="000000"/>
                </a:solidFill>
                <a:effectLst>
                  <a:outerShdw blurRad="38100" dist="38100" dir="2700000" algn="tl">
                    <a:srgbClr val="C0C0C0"/>
                  </a:outerShdw>
                </a:effectLst>
              </a:rPr>
              <a:t>Crystal Structures - </a:t>
            </a:r>
            <a:r>
              <a:rPr lang="en-US" u="sng">
                <a:solidFill>
                  <a:srgbClr val="FF3300"/>
                </a:solidFill>
                <a:effectLst>
                  <a:outerShdw blurRad="38100" dist="38100" dir="2700000" algn="tl">
                    <a:srgbClr val="C0C0C0"/>
                  </a:outerShdw>
                </a:effectLst>
              </a:rPr>
              <a:t>Monoclinic</a:t>
            </a:r>
          </a:p>
        </p:txBody>
      </p:sp>
      <p:graphicFrame>
        <p:nvGraphicFramePr>
          <p:cNvPr id="78860" name="Object 12"/>
          <p:cNvGraphicFramePr>
            <a:graphicFrameLocks noGrp="1" noChangeAspect="1"/>
          </p:cNvGraphicFramePr>
          <p:nvPr>
            <p:ph sz="half" idx="1"/>
          </p:nvPr>
        </p:nvGraphicFramePr>
        <p:xfrm>
          <a:off x="1905000" y="1752600"/>
          <a:ext cx="2028825" cy="2667000"/>
        </p:xfrm>
        <a:graphic>
          <a:graphicData uri="http://schemas.openxmlformats.org/presentationml/2006/ole">
            <mc:AlternateContent xmlns:mc="http://schemas.openxmlformats.org/markup-compatibility/2006">
              <mc:Choice xmlns:v="urn:schemas-microsoft-com:vml" Requires="v">
                <p:oleObj spid="_x0000_s78945" name="ChemSketch" r:id="rId4" imgW="1118520" imgH="1472040" progId="ACD.ChemSketch.20">
                  <p:embed/>
                </p:oleObj>
              </mc:Choice>
              <mc:Fallback>
                <p:oleObj name="ChemSketch" r:id="rId4" imgW="1118520" imgH="1472040" progId="ACD.ChemSketch.20">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1752600"/>
                        <a:ext cx="20288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8854" name="Text Box 6"/>
          <p:cNvSpPr txBox="1">
            <a:spLocks noChangeArrowheads="1"/>
          </p:cNvSpPr>
          <p:nvPr/>
        </p:nvSpPr>
        <p:spPr bwMode="auto">
          <a:xfrm>
            <a:off x="1981200" y="4495800"/>
            <a:ext cx="1135063"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Simple</a:t>
            </a:r>
          </a:p>
        </p:txBody>
      </p:sp>
      <p:sp>
        <p:nvSpPr>
          <p:cNvPr id="78855" name="Text Box 7"/>
          <p:cNvSpPr txBox="1">
            <a:spLocks noChangeArrowheads="1"/>
          </p:cNvSpPr>
          <p:nvPr/>
        </p:nvSpPr>
        <p:spPr bwMode="auto">
          <a:xfrm>
            <a:off x="5029200" y="4495800"/>
            <a:ext cx="3041650"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End Face-Centered</a:t>
            </a:r>
          </a:p>
        </p:txBody>
      </p:sp>
      <p:graphicFrame>
        <p:nvGraphicFramePr>
          <p:cNvPr id="78862" name="Object 14"/>
          <p:cNvGraphicFramePr>
            <a:graphicFrameLocks noGrp="1" noChangeAspect="1"/>
          </p:cNvGraphicFramePr>
          <p:nvPr>
            <p:ph sz="half" idx="2"/>
          </p:nvPr>
        </p:nvGraphicFramePr>
        <p:xfrm>
          <a:off x="5867400" y="1676400"/>
          <a:ext cx="2105025" cy="2362200"/>
        </p:xfrm>
        <a:graphic>
          <a:graphicData uri="http://schemas.openxmlformats.org/presentationml/2006/ole">
            <mc:AlternateContent xmlns:mc="http://schemas.openxmlformats.org/markup-compatibility/2006">
              <mc:Choice xmlns:v="urn:schemas-microsoft-com:vml" Requires="v">
                <p:oleObj spid="_x0000_s78946" name="ChemSketch" r:id="rId6" imgW="1118520" imgH="1255680" progId="ACD.ChemSketch.20">
                  <p:embed/>
                </p:oleObj>
              </mc:Choice>
              <mc:Fallback>
                <p:oleObj name="ChemSketch" r:id="rId6" imgW="1118520" imgH="1255680" progId="ACD.ChemSketch.20">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7400" y="1676400"/>
                        <a:ext cx="21050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628650" y="261938"/>
            <a:ext cx="7947025" cy="1244600"/>
          </a:xfrm>
        </p:spPr>
        <p:txBody>
          <a:bodyPr/>
          <a:lstStyle/>
          <a:p>
            <a:r>
              <a:rPr lang="en-US">
                <a:solidFill>
                  <a:srgbClr val="000000"/>
                </a:solidFill>
                <a:effectLst>
                  <a:outerShdw blurRad="38100" dist="38100" dir="2700000" algn="tl">
                    <a:srgbClr val="C0C0C0"/>
                  </a:outerShdw>
                </a:effectLst>
              </a:rPr>
              <a:t>Crystal Structures - </a:t>
            </a:r>
            <a:r>
              <a:rPr lang="en-US" u="sng">
                <a:solidFill>
                  <a:srgbClr val="FF3300"/>
                </a:solidFill>
                <a:effectLst>
                  <a:outerShdw blurRad="38100" dist="38100" dir="2700000" algn="tl">
                    <a:srgbClr val="C0C0C0"/>
                  </a:outerShdw>
                </a:effectLst>
              </a:rPr>
              <a:t>Tetragonal</a:t>
            </a:r>
          </a:p>
        </p:txBody>
      </p:sp>
      <p:graphicFrame>
        <p:nvGraphicFramePr>
          <p:cNvPr id="87049" name="Object 9"/>
          <p:cNvGraphicFramePr>
            <a:graphicFrameLocks noGrp="1" noChangeAspect="1"/>
          </p:cNvGraphicFramePr>
          <p:nvPr>
            <p:ph sz="half" idx="1"/>
          </p:nvPr>
        </p:nvGraphicFramePr>
        <p:xfrm>
          <a:off x="1654175" y="1400175"/>
          <a:ext cx="2090738" cy="3168650"/>
        </p:xfrm>
        <a:graphic>
          <a:graphicData uri="http://schemas.openxmlformats.org/presentationml/2006/ole">
            <mc:AlternateContent xmlns:mc="http://schemas.openxmlformats.org/markup-compatibility/2006">
              <mc:Choice xmlns:v="urn:schemas-microsoft-com:vml" Requires="v">
                <p:oleObj spid="_x0000_s87134" name="ChemSketch" r:id="rId4" imgW="972360" imgH="1475280" progId="ACD.ChemSketch.20">
                  <p:embed/>
                </p:oleObj>
              </mc:Choice>
              <mc:Fallback>
                <p:oleObj name="ChemSketch" r:id="rId4" imgW="972360" imgH="1475280" progId="ACD.ChemSketch.20">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4175" y="1400175"/>
                        <a:ext cx="2090738"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7044" name="Text Box 4"/>
          <p:cNvSpPr txBox="1">
            <a:spLocks noChangeArrowheads="1"/>
          </p:cNvSpPr>
          <p:nvPr/>
        </p:nvSpPr>
        <p:spPr bwMode="auto">
          <a:xfrm>
            <a:off x="1981200" y="4843463"/>
            <a:ext cx="1135063"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Simple</a:t>
            </a:r>
          </a:p>
        </p:txBody>
      </p:sp>
      <p:sp>
        <p:nvSpPr>
          <p:cNvPr id="87045" name="Text Box 5"/>
          <p:cNvSpPr txBox="1">
            <a:spLocks noChangeArrowheads="1"/>
          </p:cNvSpPr>
          <p:nvPr/>
        </p:nvSpPr>
        <p:spPr bwMode="auto">
          <a:xfrm>
            <a:off x="5276850" y="4829175"/>
            <a:ext cx="2397125"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Body-Centered</a:t>
            </a:r>
          </a:p>
        </p:txBody>
      </p:sp>
      <p:graphicFrame>
        <p:nvGraphicFramePr>
          <p:cNvPr id="87051" name="Object 11"/>
          <p:cNvGraphicFramePr>
            <a:graphicFrameLocks noGrp="1" noChangeAspect="1"/>
          </p:cNvGraphicFramePr>
          <p:nvPr>
            <p:ph sz="half" idx="2"/>
          </p:nvPr>
        </p:nvGraphicFramePr>
        <p:xfrm>
          <a:off x="5661025" y="1498600"/>
          <a:ext cx="2065338" cy="2678113"/>
        </p:xfrm>
        <a:graphic>
          <a:graphicData uri="http://schemas.openxmlformats.org/presentationml/2006/ole">
            <mc:AlternateContent xmlns:mc="http://schemas.openxmlformats.org/markup-compatibility/2006">
              <mc:Choice xmlns:v="urn:schemas-microsoft-com:vml" Requires="v">
                <p:oleObj spid="_x0000_s87135" name="ChemSketch" r:id="rId6" imgW="972360" imgH="1261800" progId="ACD.ChemSketch.20">
                  <p:embed/>
                </p:oleObj>
              </mc:Choice>
              <mc:Fallback>
                <p:oleObj name="ChemSketch" r:id="rId6" imgW="972360" imgH="1261800" progId="ACD.ChemSketch.20">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61025" y="1498600"/>
                        <a:ext cx="2065338" cy="267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title" sz="quarter"/>
          </p:nvPr>
        </p:nvSpPr>
        <p:spPr>
          <a:xfrm>
            <a:off x="685800" y="436563"/>
            <a:ext cx="8034338" cy="1303337"/>
          </a:xfrm>
        </p:spPr>
        <p:txBody>
          <a:bodyPr/>
          <a:lstStyle/>
          <a:p>
            <a:r>
              <a:rPr lang="en-US">
                <a:solidFill>
                  <a:srgbClr val="000000"/>
                </a:solidFill>
                <a:effectLst>
                  <a:outerShdw blurRad="38100" dist="38100" dir="2700000" algn="tl">
                    <a:srgbClr val="C0C0C0"/>
                  </a:outerShdw>
                </a:effectLst>
              </a:rPr>
              <a:t>Crystal Structures - </a:t>
            </a:r>
            <a:r>
              <a:rPr lang="en-US" u="sng">
                <a:solidFill>
                  <a:srgbClr val="FF3300"/>
                </a:solidFill>
                <a:effectLst>
                  <a:outerShdw blurRad="38100" dist="38100" dir="2700000" algn="tl">
                    <a:srgbClr val="C0C0C0"/>
                  </a:outerShdw>
                </a:effectLst>
              </a:rPr>
              <a:t>Orthorhombic</a:t>
            </a:r>
          </a:p>
        </p:txBody>
      </p:sp>
      <p:graphicFrame>
        <p:nvGraphicFramePr>
          <p:cNvPr id="81929" name="Object 9"/>
          <p:cNvGraphicFramePr>
            <a:graphicFrameLocks noGrp="1" noChangeAspect="1"/>
          </p:cNvGraphicFramePr>
          <p:nvPr>
            <p:ph sz="quarter" idx="1"/>
          </p:nvPr>
        </p:nvGraphicFramePr>
        <p:xfrm>
          <a:off x="609600" y="1981200"/>
          <a:ext cx="1614488" cy="2209800"/>
        </p:xfrm>
        <a:graphic>
          <a:graphicData uri="http://schemas.openxmlformats.org/presentationml/2006/ole">
            <mc:AlternateContent xmlns:mc="http://schemas.openxmlformats.org/markup-compatibility/2006">
              <mc:Choice xmlns:v="urn:schemas-microsoft-com:vml" Requires="v">
                <p:oleObj spid="_x0000_s82101" name="ChemSketch" r:id="rId4" imgW="1188720" imgH="1627560" progId="ACD.ChemSketch.20">
                  <p:embed/>
                </p:oleObj>
              </mc:Choice>
              <mc:Fallback>
                <p:oleObj name="ChemSketch" r:id="rId4" imgW="1188720" imgH="1627560" progId="ACD.ChemSketch.20">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981200"/>
                        <a:ext cx="1614488"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31" name="Object 11"/>
          <p:cNvGraphicFramePr>
            <a:graphicFrameLocks noGrp="1" noChangeAspect="1"/>
          </p:cNvGraphicFramePr>
          <p:nvPr>
            <p:ph sz="quarter" idx="2"/>
          </p:nvPr>
        </p:nvGraphicFramePr>
        <p:xfrm>
          <a:off x="2743200" y="1905000"/>
          <a:ext cx="1631950" cy="1905000"/>
        </p:xfrm>
        <a:graphic>
          <a:graphicData uri="http://schemas.openxmlformats.org/presentationml/2006/ole">
            <mc:AlternateContent xmlns:mc="http://schemas.openxmlformats.org/markup-compatibility/2006">
              <mc:Choice xmlns:v="urn:schemas-microsoft-com:vml" Requires="v">
                <p:oleObj spid="_x0000_s82102" name="ChemSketch" r:id="rId6" imgW="1188720" imgH="1386720" progId="ACD.ChemSketch.20">
                  <p:embed/>
                </p:oleObj>
              </mc:Choice>
              <mc:Fallback>
                <p:oleObj name="ChemSketch" r:id="rId6" imgW="1188720" imgH="1386720" progId="ACD.ChemSketch.20">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1905000"/>
                        <a:ext cx="16319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33" name="Object 13"/>
          <p:cNvGraphicFramePr>
            <a:graphicFrameLocks noGrp="1" noChangeAspect="1"/>
          </p:cNvGraphicFramePr>
          <p:nvPr>
            <p:ph sz="quarter" idx="3"/>
          </p:nvPr>
        </p:nvGraphicFramePr>
        <p:xfrm>
          <a:off x="4953000" y="1905000"/>
          <a:ext cx="1631950" cy="1905000"/>
        </p:xfrm>
        <a:graphic>
          <a:graphicData uri="http://schemas.openxmlformats.org/presentationml/2006/ole">
            <mc:AlternateContent xmlns:mc="http://schemas.openxmlformats.org/markup-compatibility/2006">
              <mc:Choice xmlns:v="urn:schemas-microsoft-com:vml" Requires="v">
                <p:oleObj spid="_x0000_s82103" name="ChemSketch" r:id="rId8" imgW="1188720" imgH="1386720" progId="ACD.ChemSketch.20">
                  <p:embed/>
                </p:oleObj>
              </mc:Choice>
              <mc:Fallback>
                <p:oleObj name="ChemSketch" r:id="rId8" imgW="1188720" imgH="1386720" progId="ACD.ChemSketch.20">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3000" y="1905000"/>
                        <a:ext cx="16319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24" name="Text Box 4"/>
          <p:cNvSpPr txBox="1">
            <a:spLocks noChangeArrowheads="1"/>
          </p:cNvSpPr>
          <p:nvPr/>
        </p:nvSpPr>
        <p:spPr bwMode="auto">
          <a:xfrm>
            <a:off x="609600" y="4267200"/>
            <a:ext cx="1135063"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Simple</a:t>
            </a:r>
          </a:p>
        </p:txBody>
      </p:sp>
      <p:sp>
        <p:nvSpPr>
          <p:cNvPr id="81925" name="Text Box 5"/>
          <p:cNvSpPr txBox="1">
            <a:spLocks noChangeArrowheads="1"/>
          </p:cNvSpPr>
          <p:nvPr/>
        </p:nvSpPr>
        <p:spPr bwMode="auto">
          <a:xfrm>
            <a:off x="2209800" y="4267200"/>
            <a:ext cx="2379663" cy="822325"/>
          </a:xfrm>
          <a:prstGeom prst="rect">
            <a:avLst/>
          </a:prstGeom>
          <a:noFill/>
          <a:ln w="9525">
            <a:noFill/>
            <a:miter lim="800000"/>
            <a:headEnd/>
            <a:tailEnd/>
          </a:ln>
          <a:effectLst/>
        </p:spPr>
        <p:txBody>
          <a:bodyPr wrap="none">
            <a:spAutoFit/>
          </a:bodyPr>
          <a:lstStyle/>
          <a:p>
            <a:pPr algn="ctr"/>
            <a:r>
              <a:rPr lang="en-US" i="1">
                <a:solidFill>
                  <a:srgbClr val="FF3300"/>
                </a:solidFill>
                <a:effectLst>
                  <a:outerShdw blurRad="38100" dist="38100" dir="2700000" algn="tl">
                    <a:srgbClr val="C0C0C0"/>
                  </a:outerShdw>
                </a:effectLst>
              </a:rPr>
              <a:t>End</a:t>
            </a:r>
          </a:p>
          <a:p>
            <a:pPr algn="ctr"/>
            <a:r>
              <a:rPr lang="en-US" i="1">
                <a:solidFill>
                  <a:srgbClr val="FF3300"/>
                </a:solidFill>
                <a:effectLst>
                  <a:outerShdw blurRad="38100" dist="38100" dir="2700000" algn="tl">
                    <a:srgbClr val="C0C0C0"/>
                  </a:outerShdw>
                </a:effectLst>
              </a:rPr>
              <a:t>Face-Centered</a:t>
            </a:r>
          </a:p>
        </p:txBody>
      </p:sp>
      <p:sp>
        <p:nvSpPr>
          <p:cNvPr id="81935" name="Text Box 15"/>
          <p:cNvSpPr txBox="1">
            <a:spLocks noChangeArrowheads="1"/>
          </p:cNvSpPr>
          <p:nvPr/>
        </p:nvSpPr>
        <p:spPr bwMode="auto">
          <a:xfrm>
            <a:off x="4953000" y="4267200"/>
            <a:ext cx="1511300" cy="822325"/>
          </a:xfrm>
          <a:prstGeom prst="rect">
            <a:avLst/>
          </a:prstGeom>
          <a:noFill/>
          <a:ln w="9525">
            <a:noFill/>
            <a:miter lim="800000"/>
            <a:headEnd/>
            <a:tailEnd/>
          </a:ln>
          <a:effectLst/>
        </p:spPr>
        <p:txBody>
          <a:bodyPr wrap="none">
            <a:spAutoFit/>
          </a:bodyPr>
          <a:lstStyle/>
          <a:p>
            <a:pPr algn="ctr"/>
            <a:r>
              <a:rPr lang="en-US" i="1">
                <a:solidFill>
                  <a:srgbClr val="FF3300"/>
                </a:solidFill>
                <a:effectLst>
                  <a:outerShdw blurRad="38100" dist="38100" dir="2700000" algn="tl">
                    <a:srgbClr val="C0C0C0"/>
                  </a:outerShdw>
                </a:effectLst>
              </a:rPr>
              <a:t>Body</a:t>
            </a:r>
          </a:p>
          <a:p>
            <a:pPr algn="ctr"/>
            <a:r>
              <a:rPr lang="en-US" i="1">
                <a:solidFill>
                  <a:srgbClr val="FF3300"/>
                </a:solidFill>
                <a:effectLst>
                  <a:outerShdw blurRad="38100" dist="38100" dir="2700000" algn="tl">
                    <a:srgbClr val="C0C0C0"/>
                  </a:outerShdw>
                </a:effectLst>
              </a:rPr>
              <a:t>Centered</a:t>
            </a:r>
          </a:p>
        </p:txBody>
      </p:sp>
      <p:graphicFrame>
        <p:nvGraphicFramePr>
          <p:cNvPr id="81936" name="Object 16"/>
          <p:cNvGraphicFramePr>
            <a:graphicFrameLocks noGrp="1" noChangeAspect="1"/>
          </p:cNvGraphicFramePr>
          <p:nvPr>
            <p:ph sz="quarter" idx="4"/>
          </p:nvPr>
        </p:nvGraphicFramePr>
        <p:xfrm>
          <a:off x="7131050" y="1905000"/>
          <a:ext cx="1631950" cy="1905000"/>
        </p:xfrm>
        <a:graphic>
          <a:graphicData uri="http://schemas.openxmlformats.org/presentationml/2006/ole">
            <mc:AlternateContent xmlns:mc="http://schemas.openxmlformats.org/markup-compatibility/2006">
              <mc:Choice xmlns:v="urn:schemas-microsoft-com:vml" Requires="v">
                <p:oleObj spid="_x0000_s82104" name="ChemSketch" r:id="rId10" imgW="1188720" imgH="1386720" progId="ACD.ChemSketch.20">
                  <p:embed/>
                </p:oleObj>
              </mc:Choice>
              <mc:Fallback>
                <p:oleObj name="ChemSketch" r:id="rId10" imgW="1188720" imgH="1386720" progId="ACD.ChemSketch.20">
                  <p:embed/>
                  <p:pic>
                    <p:nvPicPr>
                      <p:cNvPr id="0"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31050" y="1905000"/>
                        <a:ext cx="16319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38" name="Text Box 18"/>
          <p:cNvSpPr txBox="1">
            <a:spLocks noChangeArrowheads="1"/>
          </p:cNvSpPr>
          <p:nvPr/>
        </p:nvSpPr>
        <p:spPr bwMode="auto">
          <a:xfrm>
            <a:off x="6461125" y="5075238"/>
            <a:ext cx="184150" cy="457200"/>
          </a:xfrm>
          <a:prstGeom prst="rect">
            <a:avLst/>
          </a:prstGeom>
          <a:noFill/>
          <a:ln w="9525">
            <a:noFill/>
            <a:miter lim="800000"/>
            <a:headEnd/>
            <a:tailEnd/>
          </a:ln>
          <a:effectLst/>
        </p:spPr>
        <p:txBody>
          <a:bodyPr wrap="none">
            <a:spAutoFit/>
          </a:bodyPr>
          <a:lstStyle/>
          <a:p>
            <a:endParaRPr lang="en-US"/>
          </a:p>
        </p:txBody>
      </p:sp>
      <p:sp>
        <p:nvSpPr>
          <p:cNvPr id="81939" name="Text Box 19"/>
          <p:cNvSpPr txBox="1">
            <a:spLocks noChangeArrowheads="1"/>
          </p:cNvSpPr>
          <p:nvPr/>
        </p:nvSpPr>
        <p:spPr bwMode="auto">
          <a:xfrm>
            <a:off x="7197725" y="4267200"/>
            <a:ext cx="1511300" cy="822325"/>
          </a:xfrm>
          <a:prstGeom prst="rect">
            <a:avLst/>
          </a:prstGeom>
          <a:noFill/>
          <a:ln w="9525">
            <a:noFill/>
            <a:miter lim="800000"/>
            <a:headEnd/>
            <a:tailEnd/>
          </a:ln>
          <a:effectLst/>
        </p:spPr>
        <p:txBody>
          <a:bodyPr wrap="none">
            <a:spAutoFit/>
          </a:bodyPr>
          <a:lstStyle/>
          <a:p>
            <a:pPr algn="ctr"/>
            <a:r>
              <a:rPr lang="en-US" i="1">
                <a:solidFill>
                  <a:srgbClr val="FF3300"/>
                </a:solidFill>
                <a:effectLst>
                  <a:outerShdw blurRad="38100" dist="38100" dir="2700000" algn="tl">
                    <a:srgbClr val="C0C0C0"/>
                  </a:outerShdw>
                </a:effectLst>
              </a:rPr>
              <a:t>Face</a:t>
            </a:r>
          </a:p>
          <a:p>
            <a:pPr algn="ctr"/>
            <a:r>
              <a:rPr lang="en-US" i="1">
                <a:solidFill>
                  <a:srgbClr val="FF3300"/>
                </a:solidFill>
                <a:effectLst>
                  <a:outerShdw blurRad="38100" dist="38100" dir="2700000" algn="tl">
                    <a:srgbClr val="C0C0C0"/>
                  </a:outerShdw>
                </a:effectLst>
              </a:rPr>
              <a:t>Centered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304800" y="228600"/>
            <a:ext cx="8382000" cy="1219200"/>
          </a:xfrm>
        </p:spPr>
        <p:txBody>
          <a:bodyPr/>
          <a:lstStyle/>
          <a:p>
            <a:r>
              <a:rPr lang="en-US">
                <a:solidFill>
                  <a:srgbClr val="000000"/>
                </a:solidFill>
                <a:effectLst>
                  <a:outerShdw blurRad="38100" dist="38100" dir="2700000" algn="tl">
                    <a:srgbClr val="C0C0C0"/>
                  </a:outerShdw>
                </a:effectLst>
              </a:rPr>
              <a:t>Crystal Structures – </a:t>
            </a:r>
            <a:r>
              <a:rPr lang="en-US" u="sng">
                <a:solidFill>
                  <a:srgbClr val="FF3300"/>
                </a:solidFill>
                <a:effectLst>
                  <a:outerShdw blurRad="38100" dist="38100" dir="2700000" algn="tl">
                    <a:srgbClr val="C0C0C0"/>
                  </a:outerShdw>
                </a:effectLst>
              </a:rPr>
              <a:t>Other Shapes</a:t>
            </a:r>
          </a:p>
        </p:txBody>
      </p:sp>
      <p:graphicFrame>
        <p:nvGraphicFramePr>
          <p:cNvPr id="90128" name="Object 16"/>
          <p:cNvGraphicFramePr>
            <a:graphicFrameLocks noGrp="1" noChangeAspect="1"/>
          </p:cNvGraphicFramePr>
          <p:nvPr>
            <p:ph sz="half" idx="1"/>
          </p:nvPr>
        </p:nvGraphicFramePr>
        <p:xfrm>
          <a:off x="930275" y="1617663"/>
          <a:ext cx="2003425" cy="2709862"/>
        </p:xfrm>
        <a:graphic>
          <a:graphicData uri="http://schemas.openxmlformats.org/presentationml/2006/ole">
            <mc:AlternateContent xmlns:mc="http://schemas.openxmlformats.org/markup-compatibility/2006">
              <mc:Choice xmlns:v="urn:schemas-microsoft-com:vml" Requires="v">
                <p:oleObj spid="_x0000_s90256" name="ChemSketch" r:id="rId4" imgW="1261800" imgH="1706760" progId="ACD.ChemSketch.20">
                  <p:embed/>
                </p:oleObj>
              </mc:Choice>
              <mc:Fallback>
                <p:oleObj name="ChemSketch" r:id="rId4" imgW="1261800" imgH="1706760" progId="ACD.ChemSketch.20">
                  <p:embed/>
                  <p:pic>
                    <p:nvPicPr>
                      <p:cNvPr id="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275" y="1617663"/>
                        <a:ext cx="2003425" cy="270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0130" name="Object 18"/>
          <p:cNvGraphicFramePr>
            <a:graphicFrameLocks noGrp="1" noChangeAspect="1"/>
          </p:cNvGraphicFramePr>
          <p:nvPr>
            <p:ph sz="quarter" idx="2"/>
          </p:nvPr>
        </p:nvGraphicFramePr>
        <p:xfrm>
          <a:off x="3433763" y="1882775"/>
          <a:ext cx="2257425" cy="2609850"/>
        </p:xfrm>
        <a:graphic>
          <a:graphicData uri="http://schemas.openxmlformats.org/presentationml/2006/ole">
            <mc:AlternateContent xmlns:mc="http://schemas.openxmlformats.org/markup-compatibility/2006">
              <mc:Choice xmlns:v="urn:schemas-microsoft-com:vml" Requires="v">
                <p:oleObj spid="_x0000_s90257" name="ChemSketch" r:id="rId6" imgW="1328760" imgH="1536120" progId="ACD.ChemSketch.20">
                  <p:embed/>
                </p:oleObj>
              </mc:Choice>
              <mc:Fallback>
                <p:oleObj name="ChemSketch" r:id="rId6" imgW="1328760" imgH="1536120" progId="ACD.ChemSketch.20">
                  <p:embed/>
                  <p:pic>
                    <p:nvPicPr>
                      <p:cNvPr id="0"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33763" y="1882775"/>
                        <a:ext cx="2257425"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0118" name="Text Box 6"/>
          <p:cNvSpPr txBox="1">
            <a:spLocks noChangeArrowheads="1"/>
          </p:cNvSpPr>
          <p:nvPr/>
        </p:nvSpPr>
        <p:spPr bwMode="auto">
          <a:xfrm>
            <a:off x="725488" y="4689475"/>
            <a:ext cx="2219325" cy="457200"/>
          </a:xfrm>
          <a:prstGeom prst="rect">
            <a:avLst/>
          </a:prstGeom>
          <a:noFill/>
          <a:ln w="9525">
            <a:noFill/>
            <a:miter lim="800000"/>
            <a:headEnd/>
            <a:tailEnd/>
          </a:ln>
          <a:effectLst/>
        </p:spPr>
        <p:txBody>
          <a:bodyPr wrap="none">
            <a:spAutoFit/>
          </a:bodyPr>
          <a:lstStyle/>
          <a:p>
            <a:r>
              <a:rPr lang="en-US" i="1">
                <a:solidFill>
                  <a:srgbClr val="FF3300"/>
                </a:solidFill>
                <a:effectLst>
                  <a:outerShdw blurRad="38100" dist="38100" dir="2700000" algn="tl">
                    <a:srgbClr val="C0C0C0"/>
                  </a:outerShdw>
                </a:effectLst>
              </a:rPr>
              <a:t>Rhombohedral</a:t>
            </a:r>
          </a:p>
        </p:txBody>
      </p:sp>
      <p:sp>
        <p:nvSpPr>
          <p:cNvPr id="90119" name="Text Box 7"/>
          <p:cNvSpPr txBox="1">
            <a:spLocks noChangeArrowheads="1"/>
          </p:cNvSpPr>
          <p:nvPr/>
        </p:nvSpPr>
        <p:spPr bwMode="auto">
          <a:xfrm>
            <a:off x="6626225" y="4730750"/>
            <a:ext cx="1358900" cy="457200"/>
          </a:xfrm>
          <a:prstGeom prst="rect">
            <a:avLst/>
          </a:prstGeom>
          <a:noFill/>
          <a:ln w="9525">
            <a:noFill/>
            <a:miter lim="800000"/>
            <a:headEnd/>
            <a:tailEnd/>
          </a:ln>
          <a:effectLst/>
        </p:spPr>
        <p:txBody>
          <a:bodyPr wrap="none">
            <a:spAutoFit/>
          </a:bodyPr>
          <a:lstStyle/>
          <a:p>
            <a:pPr algn="ctr"/>
            <a:r>
              <a:rPr lang="en-US" i="1">
                <a:solidFill>
                  <a:srgbClr val="FF3300"/>
                </a:solidFill>
                <a:effectLst>
                  <a:outerShdw blurRad="38100" dist="38100" dir="2700000" algn="tl">
                    <a:srgbClr val="C0C0C0"/>
                  </a:outerShdw>
                </a:effectLst>
              </a:rPr>
              <a:t>Triclinic</a:t>
            </a:r>
          </a:p>
        </p:txBody>
      </p:sp>
      <p:sp>
        <p:nvSpPr>
          <p:cNvPr id="90120" name="Text Box 8"/>
          <p:cNvSpPr txBox="1">
            <a:spLocks noChangeArrowheads="1"/>
          </p:cNvSpPr>
          <p:nvPr/>
        </p:nvSpPr>
        <p:spPr bwMode="auto">
          <a:xfrm>
            <a:off x="3714750" y="4691063"/>
            <a:ext cx="1673225" cy="457200"/>
          </a:xfrm>
          <a:prstGeom prst="rect">
            <a:avLst/>
          </a:prstGeom>
          <a:noFill/>
          <a:ln w="9525">
            <a:noFill/>
            <a:miter lim="800000"/>
            <a:headEnd/>
            <a:tailEnd/>
          </a:ln>
          <a:effectLst/>
        </p:spPr>
        <p:txBody>
          <a:bodyPr wrap="none">
            <a:spAutoFit/>
          </a:bodyPr>
          <a:lstStyle/>
          <a:p>
            <a:pPr algn="ctr"/>
            <a:r>
              <a:rPr lang="en-US" i="1">
                <a:solidFill>
                  <a:srgbClr val="FF3300"/>
                </a:solidFill>
                <a:effectLst>
                  <a:outerShdw blurRad="38100" dist="38100" dir="2700000" algn="tl">
                    <a:srgbClr val="C0C0C0"/>
                  </a:outerShdw>
                </a:effectLst>
              </a:rPr>
              <a:t>Hexagonal</a:t>
            </a:r>
          </a:p>
        </p:txBody>
      </p:sp>
      <p:sp>
        <p:nvSpPr>
          <p:cNvPr id="90122" name="Text Box 10"/>
          <p:cNvSpPr txBox="1">
            <a:spLocks noChangeArrowheads="1"/>
          </p:cNvSpPr>
          <p:nvPr/>
        </p:nvSpPr>
        <p:spPr bwMode="auto">
          <a:xfrm>
            <a:off x="6461125" y="5075238"/>
            <a:ext cx="184150" cy="457200"/>
          </a:xfrm>
          <a:prstGeom prst="rect">
            <a:avLst/>
          </a:prstGeom>
          <a:noFill/>
          <a:ln w="9525">
            <a:noFill/>
            <a:miter lim="800000"/>
            <a:headEnd/>
            <a:tailEnd/>
          </a:ln>
          <a:effectLst/>
        </p:spPr>
        <p:txBody>
          <a:bodyPr wrap="none">
            <a:spAutoFit/>
          </a:bodyPr>
          <a:lstStyle/>
          <a:p>
            <a:endParaRPr lang="en-US"/>
          </a:p>
        </p:txBody>
      </p:sp>
      <p:graphicFrame>
        <p:nvGraphicFramePr>
          <p:cNvPr id="90132" name="Object 20"/>
          <p:cNvGraphicFramePr>
            <a:graphicFrameLocks noGrp="1" noChangeAspect="1"/>
          </p:cNvGraphicFramePr>
          <p:nvPr>
            <p:ph sz="quarter" idx="3"/>
          </p:nvPr>
        </p:nvGraphicFramePr>
        <p:xfrm>
          <a:off x="6027738" y="1920875"/>
          <a:ext cx="2913062" cy="2703513"/>
        </p:xfrm>
        <a:graphic>
          <a:graphicData uri="http://schemas.openxmlformats.org/presentationml/2006/ole">
            <mc:AlternateContent xmlns:mc="http://schemas.openxmlformats.org/markup-compatibility/2006">
              <mc:Choice xmlns:v="urn:schemas-microsoft-com:vml" Requires="v">
                <p:oleObj spid="_x0000_s90258" name="ChemSketch" r:id="rId8" imgW="1603080" imgH="1487520" progId="ACD.ChemSketch.20">
                  <p:embed/>
                </p:oleObj>
              </mc:Choice>
              <mc:Fallback>
                <p:oleObj name="ChemSketch" r:id="rId8" imgW="1603080" imgH="1487520" progId="ACD.ChemSketch.20">
                  <p:embed/>
                  <p:pic>
                    <p:nvPicPr>
                      <p:cNvPr id="0"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27738" y="1920875"/>
                        <a:ext cx="2913062" cy="270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19dfbd2dccc1b330b93264dcfadd71ce89b43"/>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hemistry Format">
  <a:themeElements>
    <a:clrScheme name="Chemistry Forma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hemistry Forma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hemistry Forma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emistry Forma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emistry Forma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emistry Forma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emistry Forma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emistry Forma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emistry Forma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hemistry">
  <a:themeElements>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fontScheme name="chemistry">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hemistr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emistr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emistr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emistr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emistr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emistr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emistr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hemistry 8">
        <a:dk1>
          <a:srgbClr val="808080"/>
        </a:dk1>
        <a:lt1>
          <a:srgbClr val="FFFFFF"/>
        </a:lt1>
        <a:dk2>
          <a:srgbClr val="3366FF"/>
        </a:dk2>
        <a:lt2>
          <a:srgbClr val="FFFFFF"/>
        </a:lt2>
        <a:accent1>
          <a:srgbClr val="FFFF00"/>
        </a:accent1>
        <a:accent2>
          <a:srgbClr val="3333CC"/>
        </a:accent2>
        <a:accent3>
          <a:srgbClr val="ADB8FF"/>
        </a:accent3>
        <a:accent4>
          <a:srgbClr val="DADADA"/>
        </a:accent4>
        <a:accent5>
          <a:srgbClr val="FFFFA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559</TotalTime>
  <Words>1320</Words>
  <Application>Microsoft Office PowerPoint</Application>
  <PresentationFormat>Екран (4:3)</PresentationFormat>
  <Paragraphs>224</Paragraphs>
  <Slides>21</Slides>
  <Notes>21</Notes>
  <HiddenSlides>0</HiddenSlides>
  <MMClips>0</MMClips>
  <ScaleCrop>false</ScaleCrop>
  <HeadingPairs>
    <vt:vector size="6" baseType="variant">
      <vt:variant>
        <vt:lpstr>Тема</vt:lpstr>
      </vt:variant>
      <vt:variant>
        <vt:i4>3</vt:i4>
      </vt:variant>
      <vt:variant>
        <vt:lpstr>Вбудовані сервери OLE</vt:lpstr>
      </vt:variant>
      <vt:variant>
        <vt:i4>1</vt:i4>
      </vt:variant>
      <vt:variant>
        <vt:lpstr>Заголовки слайдів</vt:lpstr>
      </vt:variant>
      <vt:variant>
        <vt:i4>21</vt:i4>
      </vt:variant>
    </vt:vector>
  </HeadingPairs>
  <TitlesOfParts>
    <vt:vector size="25" baseType="lpstr">
      <vt:lpstr>Default Design</vt:lpstr>
      <vt:lpstr>Chemistry Format</vt:lpstr>
      <vt:lpstr>chemistry</vt:lpstr>
      <vt:lpstr>ChemSketch</vt:lpstr>
      <vt:lpstr>Solids</vt:lpstr>
      <vt:lpstr>Types of Solids</vt:lpstr>
      <vt:lpstr>Representation of Components in a Crystalline Solid</vt:lpstr>
      <vt:lpstr>Bragg’s Law</vt:lpstr>
      <vt:lpstr>Crystal Structures - Cubic</vt:lpstr>
      <vt:lpstr>Crystal Structures - Monoclinic</vt:lpstr>
      <vt:lpstr>Crystal Structures - Tetragonal</vt:lpstr>
      <vt:lpstr>Crystal Structures - Orthorhombic</vt:lpstr>
      <vt:lpstr>Crystal Structures – Other Shapes</vt:lpstr>
      <vt:lpstr>Closest Packing: Single Layer</vt:lpstr>
      <vt:lpstr>Closest Packing:  Multiple Layers</vt:lpstr>
      <vt:lpstr>Metal Alloys</vt:lpstr>
      <vt:lpstr>Metal Alloys (continued)</vt:lpstr>
      <vt:lpstr>Network Atomic Solids</vt:lpstr>
      <vt:lpstr>Graphene</vt:lpstr>
      <vt:lpstr>Semiconductors</vt:lpstr>
      <vt:lpstr>n-type Semiconductors</vt:lpstr>
      <vt:lpstr>p-type Semiconductors</vt:lpstr>
      <vt:lpstr>Molecular Solids</vt:lpstr>
      <vt:lpstr>Ionic Solids</vt:lpstr>
      <vt:lpstr>Ionic Solids</vt:lpstr>
    </vt:vector>
  </TitlesOfParts>
  <Company>Visalia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Andy Allan</dc:creator>
  <cp:lastModifiedBy>RomaK</cp:lastModifiedBy>
  <cp:revision>104</cp:revision>
  <dcterms:created xsi:type="dcterms:W3CDTF">2006-06-05T15:43:55Z</dcterms:created>
  <dcterms:modified xsi:type="dcterms:W3CDTF">2015-09-02T10:05:55Z</dcterms:modified>
</cp:coreProperties>
</file>